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63" r:id="rId3"/>
    <p:sldId id="264" r:id="rId4"/>
    <p:sldId id="265" r:id="rId5"/>
    <p:sldId id="257" r:id="rId6"/>
    <p:sldId id="258" r:id="rId7"/>
    <p:sldId id="259" r:id="rId8"/>
    <p:sldId id="261" r:id="rId9"/>
    <p:sldId id="260" r:id="rId10"/>
    <p:sldId id="395" r:id="rId11"/>
    <p:sldId id="396" r:id="rId12"/>
    <p:sldId id="262" r:id="rId13"/>
    <p:sldId id="399" r:id="rId14"/>
    <p:sldId id="416" r:id="rId15"/>
    <p:sldId id="403" r:id="rId16"/>
    <p:sldId id="400" r:id="rId17"/>
    <p:sldId id="401" r:id="rId18"/>
    <p:sldId id="402" r:id="rId19"/>
    <p:sldId id="404" r:id="rId20"/>
    <p:sldId id="414" r:id="rId21"/>
    <p:sldId id="406" r:id="rId22"/>
    <p:sldId id="407" r:id="rId23"/>
    <p:sldId id="408" r:id="rId24"/>
    <p:sldId id="409" r:id="rId25"/>
    <p:sldId id="411" r:id="rId26"/>
    <p:sldId id="410" r:id="rId27"/>
    <p:sldId id="412" r:id="rId28"/>
    <p:sldId id="413" r:id="rId29"/>
    <p:sldId id="415" r:id="rId3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4D4D4D"/>
    <a:srgbClr val="18A89E"/>
    <a:srgbClr val="22AA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1633" autoAdjust="0"/>
  </p:normalViewPr>
  <p:slideViewPr>
    <p:cSldViewPr snapToGrid="0">
      <p:cViewPr>
        <p:scale>
          <a:sx n="102" d="100"/>
          <a:sy n="102" d="100"/>
        </p:scale>
        <p:origin x="1400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6E5D2-5428-4739-A4B8-6A5D0782A81F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854966-12A6-4E26-B781-1EE4F0FB0F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0998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lang-samples/gopher-vector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https://github.com/golang-samples/gopher-vector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54966-12A6-4E26-B781-1EE4F0FB0F5C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57808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每個</a:t>
            </a:r>
            <a:r>
              <a:rPr kumimoji="1" lang="en-US" altLang="zh-CN" dirty="0"/>
              <a:t>go</a:t>
            </a:r>
            <a:r>
              <a:rPr kumimoji="1" lang="zh-CN" altLang="en-US" dirty="0"/>
              <a:t>專案都要有一個</a:t>
            </a:r>
            <a:r>
              <a:rPr kumimoji="1" lang="en-US" altLang="zh-CN" dirty="0"/>
              <a:t>main package</a:t>
            </a:r>
          </a:p>
          <a:p>
            <a:r>
              <a:rPr kumimoji="1" lang="zh-CN" altLang="en-US" dirty="0"/>
              <a:t>這裡用到</a:t>
            </a:r>
            <a:r>
              <a:rPr kumimoji="1" lang="en-US" altLang="zh-CN" dirty="0" err="1"/>
              <a:t>fmt</a:t>
            </a:r>
            <a:r>
              <a:rPr kumimoji="1" lang="zh-CN" altLang="en-US" dirty="0"/>
              <a:t>這個</a:t>
            </a:r>
            <a:r>
              <a:rPr kumimoji="1" lang="en-US" altLang="zh-CN" dirty="0"/>
              <a:t>package</a:t>
            </a:r>
          </a:p>
          <a:p>
            <a:r>
              <a:rPr kumimoji="1" lang="zh-CN" altLang="en-US" dirty="0"/>
              <a:t>可以直接</a:t>
            </a:r>
            <a:r>
              <a:rPr kumimoji="1" lang="en-US" altLang="zh-CN" dirty="0"/>
              <a:t>go run</a:t>
            </a:r>
            <a:r>
              <a:rPr kumimoji="1" lang="zh-CN" altLang="en-US" dirty="0"/>
              <a:t>也可以</a:t>
            </a:r>
            <a:r>
              <a:rPr kumimoji="1" lang="en-US" altLang="zh-CN" dirty="0"/>
              <a:t>go build</a:t>
            </a:r>
          </a:p>
          <a:p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54966-12A6-4E26-B781-1EE4F0FB0F5C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3171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Golang </a:t>
            </a:r>
            <a:r>
              <a:rPr kumimoji="1" lang="zh-CN" altLang="en-US" dirty="0"/>
              <a:t>沒有</a:t>
            </a:r>
            <a:r>
              <a:rPr kumimoji="1" lang="en-US" altLang="zh-CN" dirty="0"/>
              <a:t>try catch</a:t>
            </a:r>
          </a:p>
          <a:p>
            <a:r>
              <a:rPr kumimoji="1" lang="zh-CN" altLang="en-US" dirty="0"/>
              <a:t>用</a:t>
            </a:r>
            <a:r>
              <a:rPr kumimoji="1" lang="en-US" altLang="zh-CN" dirty="0"/>
              <a:t>error</a:t>
            </a:r>
            <a:r>
              <a:rPr kumimoji="1" lang="zh-CN" altLang="en-US" dirty="0"/>
              <a:t>來接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54966-12A6-4E26-B781-1EE4F0FB0F5C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0503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每個帶入參數必須要指定類型</a:t>
            </a:r>
            <a:endParaRPr kumimoji="1" lang="en-US" altLang="zh-CN" dirty="0"/>
          </a:p>
          <a:p>
            <a:r>
              <a:rPr kumimoji="1" lang="zh-CN" altLang="en-US" dirty="0"/>
              <a:t>返回值可宣告變數或不宣告，但是一定要有類型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54966-12A6-4E26-B781-1EE4F0FB0F5C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97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54966-12A6-4E26-B781-1EE4F0FB0F5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5149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特徵</a:t>
            </a:r>
            <a:r>
              <a:rPr lang="en-US" altLang="zh-TW" dirty="0"/>
              <a:t>:</a:t>
            </a:r>
            <a:r>
              <a:rPr lang="zh-TW" altLang="en-US" dirty="0"/>
              <a:t>系統底層專屬</a:t>
            </a:r>
            <a:endParaRPr lang="en-US" altLang="zh-TW" dirty="0"/>
          </a:p>
          <a:p>
            <a:r>
              <a:rPr lang="zh-TW" altLang="en-US" dirty="0"/>
              <a:t>資源</a:t>
            </a:r>
            <a:r>
              <a:rPr lang="en-US" altLang="zh-TW" dirty="0"/>
              <a:t>:</a:t>
            </a:r>
            <a:r>
              <a:rPr lang="zh-TW" altLang="en-US" dirty="0"/>
              <a:t>不算特別豐富但正快速完善</a:t>
            </a:r>
            <a:endParaRPr lang="en-US" altLang="zh-TW" dirty="0"/>
          </a:p>
          <a:p>
            <a:r>
              <a:rPr lang="zh-TW" altLang="en-US" dirty="0"/>
              <a:t>天賦</a:t>
            </a:r>
            <a:r>
              <a:rPr lang="en-US" altLang="zh-TW" dirty="0"/>
              <a:t>:</a:t>
            </a:r>
            <a:r>
              <a:rPr lang="zh-TW" altLang="en-US" dirty="0"/>
              <a:t>出生名門，高速高性能。無視智力剝奪詛咒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54966-12A6-4E26-B781-1EE4F0FB0F5C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6143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Robert </a:t>
            </a:r>
            <a:r>
              <a:rPr lang="en-US" altLang="zh-TW" dirty="0" err="1"/>
              <a:t>Griesemer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Google</a:t>
            </a:r>
            <a:r>
              <a:rPr lang="zh-TW" altLang="en-US" dirty="0"/>
              <a:t>的工程師，參與了</a:t>
            </a:r>
            <a:r>
              <a:rPr lang="en-US" altLang="zh-TW" dirty="0"/>
              <a:t>V8</a:t>
            </a:r>
            <a:r>
              <a:rPr lang="zh-TW" altLang="en-US" dirty="0"/>
              <a:t> </a:t>
            </a:r>
            <a:r>
              <a:rPr lang="en-US" altLang="zh-TW" dirty="0"/>
              <a:t>JavaScript</a:t>
            </a:r>
            <a:r>
              <a:rPr lang="zh-TW" altLang="en-US" dirty="0"/>
              <a:t>引擎</a:t>
            </a:r>
            <a:r>
              <a:rPr lang="en-US" altLang="zh-TW" dirty="0"/>
              <a:t>Java</a:t>
            </a:r>
            <a:r>
              <a:rPr lang="zh-TW" altLang="en-US" dirty="0"/>
              <a:t> </a:t>
            </a:r>
            <a:r>
              <a:rPr lang="en-US" altLang="zh-TW" dirty="0" err="1"/>
              <a:t>HotSpot</a:t>
            </a:r>
            <a:r>
              <a:rPr lang="zh-TW" altLang="en-US" dirty="0"/>
              <a:t>編譯器和</a:t>
            </a:r>
            <a:r>
              <a:rPr lang="en-US" altLang="zh-TW" dirty="0"/>
              <a:t>Chubby</a:t>
            </a:r>
            <a:r>
              <a:rPr lang="zh-TW" altLang="en-US" dirty="0"/>
              <a:t>的開發，也是</a:t>
            </a:r>
            <a:r>
              <a:rPr lang="en-US" altLang="zh-TW" dirty="0" err="1"/>
              <a:t>Strongtalk</a:t>
            </a:r>
            <a:r>
              <a:rPr lang="zh-TW" altLang="en-US" dirty="0"/>
              <a:t>虛擬機最重要的開發者之一。</a:t>
            </a:r>
            <a:endParaRPr lang="en-US" altLang="zh-TW" dirty="0"/>
          </a:p>
          <a:p>
            <a:r>
              <a:rPr lang="en-US" altLang="zh-TW" dirty="0"/>
              <a:t>Java</a:t>
            </a:r>
            <a:r>
              <a:rPr lang="zh-TW" altLang="en-US" dirty="0"/>
              <a:t>虛擬機是在</a:t>
            </a:r>
            <a:r>
              <a:rPr lang="en-US" altLang="zh-TW" dirty="0" err="1"/>
              <a:t>Strongtalk</a:t>
            </a:r>
            <a:r>
              <a:rPr lang="zh-TW" altLang="en-US" dirty="0"/>
              <a:t>基礎上產生的。</a:t>
            </a:r>
            <a:endParaRPr lang="en-US" altLang="zh-TW" dirty="0"/>
          </a:p>
          <a:p>
            <a:r>
              <a:rPr lang="en-US" altLang="zh-TW" dirty="0"/>
              <a:t>Rob Pike:</a:t>
            </a:r>
          </a:p>
          <a:p>
            <a:r>
              <a:rPr lang="zh-TW" altLang="en-US" dirty="0"/>
              <a:t>貝爾實驗室的</a:t>
            </a:r>
            <a:r>
              <a:rPr lang="en-US" altLang="zh-TW" dirty="0"/>
              <a:t>Unix</a:t>
            </a:r>
            <a:r>
              <a:rPr lang="zh-TW" altLang="en-US" dirty="0"/>
              <a:t>小組成員，</a:t>
            </a:r>
            <a:r>
              <a:rPr lang="en-US" altLang="zh-TW" dirty="0"/>
              <a:t>Plan9</a:t>
            </a:r>
            <a:r>
              <a:rPr lang="zh-TW" altLang="en-US" dirty="0"/>
              <a:t>主要開發者，分布式開發系統</a:t>
            </a:r>
            <a:r>
              <a:rPr lang="en-US" altLang="zh-TW" dirty="0"/>
              <a:t>Inferno</a:t>
            </a:r>
            <a:r>
              <a:rPr lang="zh-TW" altLang="en-US" dirty="0"/>
              <a:t>開發者，</a:t>
            </a:r>
            <a:r>
              <a:rPr lang="en-US" altLang="zh-TW" dirty="0"/>
              <a:t>UTF-8</a:t>
            </a:r>
            <a:r>
              <a:rPr lang="zh-TW" altLang="en-US" dirty="0"/>
              <a:t>創建者，一個與眾不同的編譯器</a:t>
            </a:r>
            <a:r>
              <a:rPr lang="en-US" altLang="zh-TW" dirty="0"/>
              <a:t>acme</a:t>
            </a:r>
            <a:r>
              <a:rPr lang="zh-TW" altLang="en-US" dirty="0"/>
              <a:t>發明人。</a:t>
            </a:r>
            <a:endParaRPr lang="en-US" altLang="zh-TW" dirty="0"/>
          </a:p>
          <a:p>
            <a:r>
              <a:rPr lang="zh-TW" altLang="en-US" dirty="0"/>
              <a:t>他最喜歡做的事情貌似有以下幾件</a:t>
            </a:r>
            <a:r>
              <a:rPr lang="en-US" altLang="zh-TW" dirty="0"/>
              <a:t>:</a:t>
            </a:r>
            <a:r>
              <a:rPr lang="zh-TW" altLang="en-US" dirty="0"/>
              <a:t>發明作業系統、編譯器、語言。</a:t>
            </a:r>
            <a:endParaRPr lang="en-US" altLang="zh-TW" dirty="0"/>
          </a:p>
          <a:p>
            <a:r>
              <a:rPr lang="en-US" altLang="zh-TW" dirty="0"/>
              <a:t>Ken Thompson:</a:t>
            </a:r>
          </a:p>
          <a:p>
            <a:r>
              <a:rPr lang="zh-TW" altLang="en-US" dirty="0"/>
              <a:t>計算機歷史上最重要的人物之一。</a:t>
            </a:r>
            <a:r>
              <a:rPr lang="en-US" altLang="zh-TW" dirty="0"/>
              <a:t>1983</a:t>
            </a:r>
            <a:r>
              <a:rPr lang="zh-TW" altLang="en-US" dirty="0"/>
              <a:t>年圖靈獎和</a:t>
            </a:r>
            <a:r>
              <a:rPr lang="en-US" altLang="zh-TW" dirty="0"/>
              <a:t>98</a:t>
            </a:r>
            <a:r>
              <a:rPr lang="zh-TW" altLang="en-US" dirty="0"/>
              <a:t>年美國國家技術獎得主。</a:t>
            </a:r>
            <a:endParaRPr lang="en-US" altLang="zh-TW" dirty="0"/>
          </a:p>
          <a:p>
            <a:r>
              <a:rPr lang="en-US" altLang="zh-TW" dirty="0"/>
              <a:t>Unix</a:t>
            </a:r>
            <a:r>
              <a:rPr lang="zh-TW" altLang="en-US" dirty="0"/>
              <a:t>之父，</a:t>
            </a:r>
            <a:r>
              <a:rPr lang="en-US" altLang="zh-TW" dirty="0"/>
              <a:t>B</a:t>
            </a:r>
            <a:r>
              <a:rPr lang="zh-TW" altLang="en-US" dirty="0"/>
              <a:t>語言發明者，</a:t>
            </a:r>
            <a:r>
              <a:rPr lang="en-US" altLang="zh-TW" dirty="0"/>
              <a:t>C</a:t>
            </a:r>
            <a:r>
              <a:rPr lang="zh-TW" altLang="en-US" dirty="0"/>
              <a:t>語言共同發明者，</a:t>
            </a:r>
            <a:r>
              <a:rPr lang="en-US" altLang="zh-TW" dirty="0"/>
              <a:t>UTF-8</a:t>
            </a:r>
            <a:r>
              <a:rPr lang="zh-TW" altLang="en-US" dirty="0"/>
              <a:t>發明者，</a:t>
            </a:r>
            <a:r>
              <a:rPr lang="en-US" altLang="zh-TW" dirty="0"/>
              <a:t>Plan9</a:t>
            </a:r>
            <a:r>
              <a:rPr lang="zh-TW" altLang="en-US" dirty="0"/>
              <a:t>開發者，</a:t>
            </a:r>
            <a:r>
              <a:rPr lang="en-US" altLang="zh-TW" dirty="0"/>
              <a:t>ed</a:t>
            </a:r>
            <a:r>
              <a:rPr lang="zh-TW" altLang="en-US" dirty="0"/>
              <a:t>編輯器作者。</a:t>
            </a:r>
            <a:endParaRPr lang="en-US" altLang="zh-TW" dirty="0"/>
          </a:p>
          <a:p>
            <a:r>
              <a:rPr lang="en-US" altLang="zh-TW" dirty="0"/>
              <a:t>Ed</a:t>
            </a:r>
            <a:r>
              <a:rPr lang="zh-TW" altLang="en-US" dirty="0"/>
              <a:t>是所有編輯器的起點</a:t>
            </a:r>
            <a:r>
              <a:rPr lang="en-US" altLang="zh-TW" dirty="0"/>
              <a:t>(</a:t>
            </a:r>
            <a:r>
              <a:rPr lang="zh-TW" altLang="en-US" dirty="0"/>
              <a:t>包刮</a:t>
            </a:r>
            <a:r>
              <a:rPr lang="en-US" altLang="zh-TW" dirty="0"/>
              <a:t>vi</a:t>
            </a:r>
            <a:r>
              <a:rPr lang="zh-TW" altLang="en-US" dirty="0"/>
              <a:t>和</a:t>
            </a:r>
            <a:r>
              <a:rPr lang="en-US" altLang="zh-TW" dirty="0" err="1"/>
              <a:t>emcas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54966-12A6-4E26-B781-1EE4F0FB0F5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2543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四個重要的建構者中有</a:t>
            </a:r>
            <a:r>
              <a:rPr lang="en-US" altLang="zh-TW" dirty="0"/>
              <a:t>3</a:t>
            </a:r>
            <a:r>
              <a:rPr lang="zh-TW" altLang="en-US" dirty="0"/>
              <a:t>個都是</a:t>
            </a:r>
            <a:r>
              <a:rPr lang="en-US" altLang="zh-TW" dirty="0"/>
              <a:t>Plan9</a:t>
            </a:r>
            <a:r>
              <a:rPr lang="zh-TW" altLang="en-US" dirty="0"/>
              <a:t>的核心成員</a:t>
            </a:r>
            <a:endParaRPr lang="en-US" altLang="zh-TW" dirty="0"/>
          </a:p>
          <a:p>
            <a:r>
              <a:rPr lang="en-US" altLang="zh-TW" dirty="0"/>
              <a:t>Rob Pike</a:t>
            </a:r>
            <a:r>
              <a:rPr lang="zh-TW" altLang="en-US" dirty="0"/>
              <a:t>的夫人</a:t>
            </a:r>
            <a:r>
              <a:rPr lang="en-US" altLang="zh-TW" dirty="0"/>
              <a:t>Renee French</a:t>
            </a:r>
            <a:r>
              <a:rPr lang="zh-TW" altLang="en-US" dirty="0"/>
              <a:t>設計的</a:t>
            </a:r>
            <a:endParaRPr lang="en-US" altLang="zh-TW" dirty="0"/>
          </a:p>
          <a:p>
            <a:r>
              <a:rPr lang="en-US" altLang="zh-TW" dirty="0"/>
              <a:t>Renee French</a:t>
            </a:r>
            <a:r>
              <a:rPr lang="zh-TW" altLang="en-US" dirty="0"/>
              <a:t>是一位美國插畫師及童書作者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54966-12A6-4E26-B781-1EE4F0FB0F5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7591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2013</a:t>
            </a:r>
            <a:r>
              <a:rPr lang="zh-TW" altLang="en-US" dirty="0"/>
              <a:t>年</a:t>
            </a:r>
            <a:r>
              <a:rPr lang="en-US" altLang="zh-TW" dirty="0"/>
              <a:t>3</a:t>
            </a:r>
            <a:r>
              <a:rPr lang="zh-TW" altLang="en-US" dirty="0"/>
              <a:t>月 </a:t>
            </a:r>
            <a:r>
              <a:rPr lang="en-US" altLang="zh-TW" dirty="0"/>
              <a:t>Docker</a:t>
            </a:r>
            <a:r>
              <a:rPr lang="zh-TW" altLang="en-US" dirty="0"/>
              <a:t>發布第一個版本，完全使用</a:t>
            </a:r>
            <a:r>
              <a:rPr lang="en-US" altLang="zh-TW" dirty="0"/>
              <a:t>GO</a:t>
            </a:r>
            <a:endParaRPr lang="zh-TW" altLang="en-US" dirty="0"/>
          </a:p>
          <a:p>
            <a:r>
              <a:rPr lang="en-US" altLang="zh-TW" dirty="0"/>
              <a:t>2014</a:t>
            </a:r>
            <a:r>
              <a:rPr lang="zh-TW" altLang="en-US" dirty="0"/>
              <a:t>年</a:t>
            </a:r>
            <a:r>
              <a:rPr lang="en-US" altLang="zh-TW" dirty="0"/>
              <a:t>6</a:t>
            </a:r>
            <a:r>
              <a:rPr lang="zh-TW" altLang="en-US" dirty="0"/>
              <a:t>月 </a:t>
            </a:r>
            <a:r>
              <a:rPr lang="en-US" altLang="zh-TW" dirty="0" err="1"/>
              <a:t>kubernetes</a:t>
            </a:r>
            <a:r>
              <a:rPr lang="zh-TW" altLang="en-US" dirty="0"/>
              <a:t>也稱作</a:t>
            </a:r>
            <a:r>
              <a:rPr lang="en-US" altLang="zh-TW" dirty="0"/>
              <a:t>k8s</a:t>
            </a:r>
            <a:r>
              <a:rPr lang="zh-TW" altLang="en-US" dirty="0"/>
              <a:t>，由</a:t>
            </a:r>
            <a:r>
              <a:rPr lang="en-US" altLang="zh-TW" dirty="0"/>
              <a:t>google</a:t>
            </a:r>
            <a:r>
              <a:rPr lang="zh-TW" altLang="en-US" dirty="0"/>
              <a:t>發起維護的自動化容器集群管理開源平台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54966-12A6-4E26-B781-1EE4F0FB0F5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8075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2013</a:t>
            </a:r>
            <a:r>
              <a:rPr lang="zh-TW" altLang="en-US" dirty="0"/>
              <a:t>年</a:t>
            </a:r>
            <a:r>
              <a:rPr lang="en-US" altLang="zh-TW" dirty="0"/>
              <a:t>3</a:t>
            </a:r>
            <a:r>
              <a:rPr lang="zh-TW" altLang="en-US" dirty="0"/>
              <a:t>月 </a:t>
            </a:r>
            <a:r>
              <a:rPr lang="en-US" altLang="zh-TW" dirty="0"/>
              <a:t>Docker</a:t>
            </a:r>
            <a:r>
              <a:rPr lang="zh-TW" altLang="en-US" dirty="0"/>
              <a:t>發布第一個版本，完全使用</a:t>
            </a:r>
            <a:r>
              <a:rPr lang="en-US" altLang="zh-TW" dirty="0"/>
              <a:t>GO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54966-12A6-4E26-B781-1EE4F0FB0F5C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6127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https://www.flickr.com/photos/zeeyolqpictures/13190070673/sizes/h/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9100A-1998-4FFB-BF5D-E6DE785830CC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3964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It has only 25 keywords... Even less than the 26 letters of the English alphabet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54966-12A6-4E26-B781-1EE4F0FB0F5C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2921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A01567-EB7C-476A-AFCA-D00AC8F09E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1D56B48-E59C-4FC2-8659-2848CB193C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0BBEA9-2D1A-4B95-B271-DF5C41E6F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7024A-42F3-4993-9CD8-A4AB5884BC35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92B12AC-76EE-4552-B950-450604BCC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18988C3-B51F-4494-8496-D827DEB0B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CB0E3-5F9D-49AC-ADD7-06F3229F3A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7451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B2FBC3-D68F-4D5B-937C-545A3CA72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9FB0D2B-896B-47D9-B805-B1A85AAD53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483C40-06A2-4F07-9568-1ED8430F2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7024A-42F3-4993-9CD8-A4AB5884BC35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3EC4AEA-ED4F-415C-A913-A645A0D6C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9E43FEF-307A-423E-A493-5F0936960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CB0E3-5F9D-49AC-ADD7-06F3229F3A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1966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28C5952-9B6B-4511-8AE9-DE4301B49F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6DA4453-4DDE-40B9-B460-FBED1648F0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4081BA0-B820-43F7-A170-D9942F94A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7024A-42F3-4993-9CD8-A4AB5884BC35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16EC16B-8A21-4CAB-BB17-7C91A338E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1A3D59F-130E-4BE3-9B04-66D4119B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CB0E3-5F9D-49AC-ADD7-06F3229F3A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1955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FC7586-F013-47AD-B4DF-7A66D60D3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3256D4-24DE-4B76-8D5F-E9975A919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1EEC174-B9E7-46DC-84DB-FB2C5CBE5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7024A-42F3-4993-9CD8-A4AB5884BC35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B851FD-2CBD-4B53-85F4-537018A8B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9EC4C95-9AEC-4B2F-AE12-BAC068F14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CB0E3-5F9D-49AC-ADD7-06F3229F3A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8097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800E13-2402-4D01-B0B0-63CF84280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5F44EA1-2570-4FBB-BF52-F1610D889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1FDFD0-8AD3-46CA-B2A4-22C3D396D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7024A-42F3-4993-9CD8-A4AB5884BC35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9BBBFD1-BA91-40F6-B8EC-55E619DB4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94E8E46-8A7E-4AC9-A46E-6C1EBF407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CB0E3-5F9D-49AC-ADD7-06F3229F3A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58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AAAFE6-7236-4830-87C7-7AA8FCFC8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666FBB-86B2-4DFE-A398-6A1935F23D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2890284-D9ED-43B2-B05F-F75E2F5EE6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7E53CBC-2AD3-4851-A4E9-669C0A8CB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7024A-42F3-4993-9CD8-A4AB5884BC35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61759CC-8644-40E0-8D3D-4B59D04C0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6EA1E65-F506-4B59-9BDD-2AFEDE13B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CB0E3-5F9D-49AC-ADD7-06F3229F3A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6252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E28CFD-FF26-488E-AFF3-32C52A0B8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E43A25B-E951-4A4D-95D2-CB56D37C9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8D42238-1955-4409-8CFD-969BAF878E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E5C4E94-BC4D-45C0-A33C-78C8469AEA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79E656C-8992-495A-B69A-6D44D89F48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323E660-7422-421B-BE9B-467A66233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7024A-42F3-4993-9CD8-A4AB5884BC35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5210DF9-E936-43BF-915C-13126E713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EC8A61-4BD7-43C0-B863-094FFE451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CB0E3-5F9D-49AC-ADD7-06F3229F3A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6813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2F0789-6478-49D7-B094-752DE3D27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B334CD1-8240-4F90-B253-48592C450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7024A-42F3-4993-9CD8-A4AB5884BC35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9B473D6-130F-49F5-9FC6-4C4841B45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922794A-84F1-4748-A361-A051A290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CB0E3-5F9D-49AC-ADD7-06F3229F3A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6839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2B58E27-FFF4-4F06-8655-69570DECC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7024A-42F3-4993-9CD8-A4AB5884BC35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9E0A10E-0D0D-4F47-B86E-AD5A69A82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208842A-CC24-416D-B429-EC38A586A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CB0E3-5F9D-49AC-ADD7-06F3229F3A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1816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BC4908-6FB3-42FD-850C-356C9B2E4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33CA82-D53D-4CCE-A0CA-E3FBA80AA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6923DB5-537E-4AE1-A338-9DF3054240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6FAF14C-C941-4922-8CCA-39E179583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7024A-42F3-4993-9CD8-A4AB5884BC35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A343C9D-80A3-4FA1-B19C-D94869D77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1FF6D60-CF47-487C-AD57-2778BE220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CB0E3-5F9D-49AC-ADD7-06F3229F3A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0504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BE0FD3-998D-476F-9497-8C93D0FD1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0B59D81-6649-40A7-95A7-FF13B031AA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B49C08B-C761-43A3-BCFB-A096578061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65B6DF5-C65A-4053-AA4A-C15D76E80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7024A-42F3-4993-9CD8-A4AB5884BC35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6C57254-3749-4DD9-B0DC-739FFC9C2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1FD5B52-3D51-4843-BAED-79F0D61E4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CB0E3-5F9D-49AC-ADD7-06F3229F3A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610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C03FCA0-71C8-4D9B-AEA8-9C36008A5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1B8CB08-5962-4049-90D2-8E9257FCA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32CF26-3254-4D74-8382-BD6A9CC8FC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7024A-42F3-4993-9CD8-A4AB5884BC35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8935F4-5095-4D8A-B291-7E5D7EBEEE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EE92426-CDEF-4576-8092-B844C22C5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CB0E3-5F9D-49AC-ADD7-06F3229F3A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7818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mhobbs/party-gopher" TargetMode="External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olang.org/doc/instal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hyperlink" Target="https://www.calhoun.io/guide-to-go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E0D347F-3E37-4267-8FB2-7E8EB158CA5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2AADA"/>
              </a:gs>
              <a:gs pos="100000">
                <a:srgbClr val="18A89E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1E973C5-506B-4329-9AC8-C6FDB9F95F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6609" y="4346134"/>
            <a:ext cx="5409247" cy="432634"/>
          </a:xfrm>
        </p:spPr>
        <p:txBody>
          <a:bodyPr>
            <a:noAutofit/>
          </a:bodyPr>
          <a:lstStyle/>
          <a:p>
            <a:pPr algn="l"/>
            <a:r>
              <a:rPr lang="en-US" altLang="zh-TW" sz="2800" dirty="0">
                <a:solidFill>
                  <a:schemeClr val="bg1"/>
                </a:solidFill>
                <a:latin typeface="Satellite" pitchFamily="50" charset="0"/>
              </a:rPr>
              <a:t>Benjamin Wang @ </a:t>
            </a:r>
            <a:r>
              <a:rPr lang="en-US" altLang="zh-TW" sz="2800" b="1" dirty="0">
                <a:solidFill>
                  <a:schemeClr val="bg1"/>
                </a:solidFill>
                <a:latin typeface="Satellite" pitchFamily="50" charset="0"/>
              </a:rPr>
              <a:t>Golang Taiwan</a:t>
            </a:r>
            <a:endParaRPr lang="zh-TW" altLang="en-US" sz="2800" b="1" dirty="0">
              <a:solidFill>
                <a:schemeClr val="bg1"/>
              </a:solidFill>
              <a:latin typeface="Satellite" pitchFamily="50" charset="0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012F1E01-DB81-4BAF-8218-B471BC64A1B2}"/>
              </a:ext>
            </a:extLst>
          </p:cNvPr>
          <p:cNvGrpSpPr/>
          <p:nvPr/>
        </p:nvGrpSpPr>
        <p:grpSpPr>
          <a:xfrm>
            <a:off x="2363115" y="2921169"/>
            <a:ext cx="7465771" cy="1015663"/>
            <a:chOff x="2982327" y="3972074"/>
            <a:chExt cx="7465771" cy="1015663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B775317A-817F-45B4-821D-7CAD2E7087B0}"/>
                </a:ext>
              </a:extLst>
            </p:cNvPr>
            <p:cNvSpPr txBox="1"/>
            <p:nvPr/>
          </p:nvSpPr>
          <p:spPr>
            <a:xfrm>
              <a:off x="2982327" y="3972074"/>
              <a:ext cx="190789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6000" b="1" dirty="0">
                  <a:solidFill>
                    <a:schemeClr val="bg1"/>
                  </a:solidFill>
                  <a:latin typeface="Satellite" pitchFamily="50" charset="0"/>
                </a:rPr>
                <a:t>Let’s</a:t>
              </a:r>
              <a:endParaRPr lang="zh-TW" altLang="en-US" sz="6000" b="1" dirty="0">
                <a:solidFill>
                  <a:schemeClr val="bg1"/>
                </a:solidFill>
                <a:latin typeface="Satellite" pitchFamily="50" charset="0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88ED272C-3E3A-4B7C-858A-F92CAD9CAAB9}"/>
                </a:ext>
              </a:extLst>
            </p:cNvPr>
            <p:cNvSpPr txBox="1"/>
            <p:nvPr/>
          </p:nvSpPr>
          <p:spPr>
            <a:xfrm>
              <a:off x="7111928" y="3972074"/>
              <a:ext cx="333617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6000" b="1" dirty="0">
                  <a:solidFill>
                    <a:schemeClr val="bg1"/>
                  </a:solidFill>
                  <a:latin typeface="Satellite" pitchFamily="50" charset="0"/>
                </a:rPr>
                <a:t>For Web!</a:t>
              </a:r>
              <a:endParaRPr lang="zh-TW" altLang="en-US" sz="6000" b="1" dirty="0">
                <a:solidFill>
                  <a:schemeClr val="bg1"/>
                </a:solidFill>
                <a:latin typeface="Satellite" pitchFamily="50" charset="0"/>
              </a:endParaRPr>
            </a:p>
          </p:txBody>
        </p: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EAD9E5F-7E3F-46D4-BEFE-EE76C545B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6253" y="4144904"/>
              <a:ext cx="1796591" cy="670002"/>
            </a:xfrm>
            <a:prstGeom prst="rect">
              <a:avLst/>
            </a:prstGeom>
          </p:spPr>
        </p:pic>
      </p:grpSp>
      <p:sp>
        <p:nvSpPr>
          <p:cNvPr id="15" name="AutoShape 2" descr="ãgolang gopher gifãçåçæå°çµæ">
            <a:extLst>
              <a:ext uri="{FF2B5EF4-FFF2-40B4-BE49-F238E27FC236}">
                <a16:creationId xmlns:a16="http://schemas.microsoft.com/office/drawing/2014/main" id="{D916D74A-C6B9-4629-879B-B7327021C6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30" name="Picture 6" descr="ãgolang gopher pngãçåçæå°çµæ">
            <a:extLst>
              <a:ext uri="{FF2B5EF4-FFF2-40B4-BE49-F238E27FC236}">
                <a16:creationId xmlns:a16="http://schemas.microsoft.com/office/drawing/2014/main" id="{244EB841-0A94-49E7-815D-C394711BF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924" y="4119433"/>
            <a:ext cx="1575684" cy="214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39B917BB-CFD9-42E0-AEC3-BED382B473C7}"/>
              </a:ext>
            </a:extLst>
          </p:cNvPr>
          <p:cNvSpPr txBox="1"/>
          <p:nvPr/>
        </p:nvSpPr>
        <p:spPr>
          <a:xfrm>
            <a:off x="5536391" y="6079365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Satellite" pitchFamily="50" charset="0"/>
              </a:rPr>
              <a:t>2019.4.20</a:t>
            </a:r>
            <a:endParaRPr lang="zh-TW" altLang="en-US" dirty="0">
              <a:solidFill>
                <a:schemeClr val="bg1"/>
              </a:solidFill>
              <a:latin typeface="Satellite" pitchFamily="50" charset="0"/>
            </a:endParaRPr>
          </a:p>
        </p:txBody>
      </p:sp>
      <p:sp>
        <p:nvSpPr>
          <p:cNvPr id="12" name="副標題 2">
            <a:extLst>
              <a:ext uri="{FF2B5EF4-FFF2-40B4-BE49-F238E27FC236}">
                <a16:creationId xmlns:a16="http://schemas.microsoft.com/office/drawing/2014/main" id="{DAACD7A2-67CA-8E49-B9D6-A1A820D77F43}"/>
              </a:ext>
            </a:extLst>
          </p:cNvPr>
          <p:cNvSpPr txBox="1">
            <a:spLocks/>
          </p:cNvSpPr>
          <p:nvPr/>
        </p:nvSpPr>
        <p:spPr>
          <a:xfrm>
            <a:off x="3391375" y="2079232"/>
            <a:ext cx="5409247" cy="4326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>
                <a:solidFill>
                  <a:schemeClr val="bg1"/>
                </a:solidFill>
                <a:latin typeface="Satellite" pitchFamily="50" charset="0"/>
              </a:rPr>
              <a:t>2019 TECH(K)NOW Day Taipei</a:t>
            </a:r>
            <a:endParaRPr lang="zh-TW" altLang="en-US" sz="2800" b="1" dirty="0">
              <a:solidFill>
                <a:schemeClr val="bg1"/>
              </a:solidFill>
              <a:latin typeface="Satellit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350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7" t="30703" r="2215" b="1840"/>
          <a:stretch/>
        </p:blipFill>
        <p:spPr>
          <a:xfrm>
            <a:off x="-24680" y="-27384"/>
            <a:ext cx="12241360" cy="6916216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700257" y="2933700"/>
            <a:ext cx="4791487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Lucida Calligraphy" panose="03010101010101010101" pitchFamily="66" charset="0"/>
              </a:rPr>
              <a:t>Communication</a:t>
            </a:r>
            <a:endParaRPr lang="zh-TW" altLang="en-US" dirty="0">
              <a:solidFill>
                <a:schemeClr val="bg1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065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6" r="16014"/>
          <a:stretch/>
        </p:blipFill>
        <p:spPr>
          <a:xfrm>
            <a:off x="-24680" y="0"/>
            <a:ext cx="12241360" cy="6858000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0251" y="2933700"/>
            <a:ext cx="4622304" cy="990600"/>
          </a:xfrm>
        </p:spPr>
        <p:txBody>
          <a:bodyPr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Satellite" pitchFamily="50" charset="0"/>
                <a:ea typeface="Dotum" panose="020B0600000101010101" pitchFamily="34" charset="-127"/>
              </a:rPr>
              <a:t>What can you do?</a:t>
            </a:r>
            <a:endParaRPr lang="zh-TW" altLang="en-US" dirty="0">
              <a:solidFill>
                <a:schemeClr val="bg1"/>
              </a:solidFill>
              <a:latin typeface="Satellite" pitchFamily="50" charset="0"/>
              <a:ea typeface="Dot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328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形 6">
            <a:extLst>
              <a:ext uri="{FF2B5EF4-FFF2-40B4-BE49-F238E27FC236}">
                <a16:creationId xmlns:a16="http://schemas.microsoft.com/office/drawing/2014/main" id="{C06714FF-D3A0-48AB-8692-10B770D73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10360" y="0"/>
            <a:ext cx="4264041" cy="6858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4DB7FD0-B3E0-43F5-9F10-6A2B306E0BBB}"/>
              </a:ext>
            </a:extLst>
          </p:cNvPr>
          <p:cNvSpPr txBox="1"/>
          <p:nvPr/>
        </p:nvSpPr>
        <p:spPr>
          <a:xfrm>
            <a:off x="1723011" y="3244334"/>
            <a:ext cx="4356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https://blog.golang.org/survey2018-results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89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7824F7-E508-41C8-8AB9-5BF9A4421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latin typeface="Satellite" pitchFamily="50" charset="0"/>
              </a:rPr>
              <a:t>Getting Started</a:t>
            </a:r>
            <a:endParaRPr lang="zh-TW" altLang="en-US" b="1" dirty="0">
              <a:solidFill>
                <a:schemeClr val="bg1"/>
              </a:solidFill>
              <a:latin typeface="Satellite" pitchFamily="50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DDDB63A-9EAD-A64E-AB4E-B8B7D53D8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714" y="3429000"/>
            <a:ext cx="2524259" cy="252425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0F187ED-5ABA-1D4A-8F82-81BE5784DC6F}"/>
              </a:ext>
            </a:extLst>
          </p:cNvPr>
          <p:cNvSpPr/>
          <p:nvPr/>
        </p:nvSpPr>
        <p:spPr>
          <a:xfrm>
            <a:off x="6669145" y="6246708"/>
            <a:ext cx="4189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dirty="0">
                <a:solidFill>
                  <a:schemeClr val="tx1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https://github.com/jmhobbs/party-gopher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408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7824F7-E508-41C8-8AB9-5BF9A4421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496"/>
            <a:ext cx="10515600" cy="132556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Satellite" pitchFamily="50" charset="0"/>
              </a:rPr>
              <a:t>CONTENTS</a:t>
            </a:r>
            <a:endParaRPr lang="zh-TW" altLang="en-US" b="1" dirty="0">
              <a:solidFill>
                <a:schemeClr val="bg1"/>
              </a:solidFill>
              <a:latin typeface="Satellite" pitchFamily="50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07E7592-80E5-4E4B-BBBA-6990ED8A6C3A}"/>
              </a:ext>
            </a:extLst>
          </p:cNvPr>
          <p:cNvSpPr txBox="1"/>
          <p:nvPr/>
        </p:nvSpPr>
        <p:spPr>
          <a:xfrm>
            <a:off x="4224334" y="1648059"/>
            <a:ext cx="3743332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zh-TW" sz="3200" b="1" dirty="0" err="1">
                <a:solidFill>
                  <a:schemeClr val="bg1"/>
                </a:solidFill>
                <a:latin typeface="Satellite" pitchFamily="2" charset="0"/>
              </a:rPr>
              <a:t>Intrudoction</a:t>
            </a:r>
            <a:endParaRPr kumimoji="1" lang="en-US" altLang="zh-TW" sz="3200" b="1" dirty="0">
              <a:solidFill>
                <a:schemeClr val="bg1"/>
              </a:solidFill>
              <a:latin typeface="Satellite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sz="3200" b="1" dirty="0">
                <a:solidFill>
                  <a:schemeClr val="bg1"/>
                </a:solidFill>
                <a:latin typeface="Satellite" pitchFamily="2" charset="0"/>
              </a:rPr>
              <a:t>Install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sz="3200" b="1" dirty="0">
                <a:solidFill>
                  <a:schemeClr val="bg1"/>
                </a:solidFill>
                <a:latin typeface="Satellite" pitchFamily="2" charset="0"/>
              </a:rPr>
              <a:t>Basic Knowledge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sz="3200" b="1" dirty="0">
                <a:solidFill>
                  <a:schemeClr val="bg1"/>
                </a:solidFill>
                <a:latin typeface="Satellite" pitchFamily="2" charset="0"/>
              </a:rPr>
              <a:t>RESTful API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sz="3200" b="1" dirty="0">
                <a:solidFill>
                  <a:schemeClr val="bg1"/>
                </a:solidFill>
                <a:latin typeface="Satellite" pitchFamily="2" charset="0"/>
              </a:rPr>
              <a:t>HTML Template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sz="3200" b="1" dirty="0">
                <a:solidFill>
                  <a:schemeClr val="bg1"/>
                </a:solidFill>
                <a:latin typeface="Satellite" pitchFamily="2" charset="0"/>
              </a:rPr>
              <a:t>Static Assets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sz="3200" b="1" dirty="0">
                <a:solidFill>
                  <a:schemeClr val="bg1"/>
                </a:solidFill>
                <a:latin typeface="Satellite" pitchFamily="2" charset="0"/>
              </a:rPr>
              <a:t>Post Form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sz="3200" b="1" dirty="0">
                <a:solidFill>
                  <a:schemeClr val="bg1"/>
                </a:solidFill>
                <a:latin typeface="Satellite" pitchFamily="2" charset="0"/>
              </a:rPr>
              <a:t>User Login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sz="3200" b="1" dirty="0">
                <a:solidFill>
                  <a:schemeClr val="bg1"/>
                </a:solidFill>
                <a:latin typeface="Satellite" pitchFamily="2" charset="0"/>
              </a:rPr>
              <a:t>Cookie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sz="3200" b="1" dirty="0">
                <a:solidFill>
                  <a:schemeClr val="bg1"/>
                </a:solidFill>
                <a:latin typeface="Satellite" pitchFamily="2" charset="0"/>
              </a:rPr>
              <a:t>Socket</a:t>
            </a:r>
            <a:endParaRPr kumimoji="1" lang="zh-TW" altLang="en-US" sz="3200" b="1" dirty="0">
              <a:solidFill>
                <a:schemeClr val="bg1"/>
              </a:solidFill>
              <a:latin typeface="Satellit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0B60202-8FBE-2E4A-9BC0-5B883679F34F}"/>
              </a:ext>
            </a:extLst>
          </p:cNvPr>
          <p:cNvSpPr/>
          <p:nvPr/>
        </p:nvSpPr>
        <p:spPr>
          <a:xfrm>
            <a:off x="2932090" y="3231249"/>
            <a:ext cx="632782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>
                <a:solidFill>
                  <a:srgbClr val="569CD6"/>
                </a:solidFill>
                <a:latin typeface="Menlo" panose="020B0609030804020204" pitchFamily="49" charset="0"/>
              </a:rPr>
              <a:t>break </a:t>
            </a:r>
            <a:r>
              <a:rPr lang="zh-TW" altLang="en-US" dirty="0">
                <a:solidFill>
                  <a:srgbClr val="569CD6"/>
                </a:solidFill>
                <a:latin typeface="Menlo" panose="020B0609030804020204" pitchFamily="49" charset="0"/>
              </a:rPr>
              <a:t>   </a:t>
            </a:r>
            <a:r>
              <a:rPr lang="en" altLang="zh-TW" dirty="0">
                <a:solidFill>
                  <a:srgbClr val="569CD6"/>
                </a:solidFill>
                <a:latin typeface="Menlo" panose="020B0609030804020204" pitchFamily="49" charset="0"/>
              </a:rPr>
              <a:t>default </a:t>
            </a:r>
            <a:r>
              <a:rPr lang="zh-TW" altLang="en-US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en" altLang="zh-TW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en" altLang="zh-TW" dirty="0">
                <a:solidFill>
                  <a:srgbClr val="569CD6"/>
                </a:solidFill>
                <a:latin typeface="Menlo" panose="020B0609030804020204" pitchFamily="49" charset="0"/>
              </a:rPr>
              <a:t> </a:t>
            </a:r>
            <a:r>
              <a:rPr lang="zh-TW" altLang="en-US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en" altLang="zh-TW" dirty="0">
                <a:solidFill>
                  <a:srgbClr val="569CD6"/>
                </a:solidFill>
                <a:latin typeface="Menlo" panose="020B0609030804020204" pitchFamily="49" charset="0"/>
              </a:rPr>
              <a:t>interface select</a:t>
            </a:r>
          </a:p>
          <a:p>
            <a:r>
              <a:rPr lang="en" altLang="zh-TW" dirty="0">
                <a:solidFill>
                  <a:srgbClr val="569CD6"/>
                </a:solidFill>
                <a:latin typeface="Menlo" panose="020B0609030804020204" pitchFamily="49" charset="0"/>
              </a:rPr>
              <a:t>case </a:t>
            </a:r>
            <a:r>
              <a:rPr lang="zh-TW" altLang="en-US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en" altLang="zh-TW" dirty="0">
                <a:solidFill>
                  <a:srgbClr val="569CD6"/>
                </a:solidFill>
                <a:latin typeface="Menlo" panose="020B0609030804020204" pitchFamily="49" charset="0"/>
              </a:rPr>
              <a:t>defer</a:t>
            </a:r>
            <a:r>
              <a:rPr lang="zh-TW" altLang="en-US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en" altLang="zh-TW" dirty="0">
                <a:solidFill>
                  <a:srgbClr val="569CD6"/>
                </a:solidFill>
                <a:latin typeface="Menlo" panose="020B0609030804020204" pitchFamily="49" charset="0"/>
              </a:rPr>
              <a:t> go </a:t>
            </a:r>
            <a:r>
              <a:rPr lang="zh-TW" altLang="en-US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en" altLang="zh-TW" dirty="0">
                <a:solidFill>
                  <a:srgbClr val="569CD6"/>
                </a:solidFill>
                <a:latin typeface="Menlo" panose="020B0609030804020204" pitchFamily="49" charset="0"/>
              </a:rPr>
              <a:t>map </a:t>
            </a:r>
            <a:r>
              <a:rPr lang="zh-TW" altLang="en-US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en" altLang="zh-TW" dirty="0">
                <a:solidFill>
                  <a:srgbClr val="569CD6"/>
                </a:solidFill>
                <a:latin typeface="Menlo" panose="020B0609030804020204" pitchFamily="49" charset="0"/>
              </a:rPr>
              <a:t>struct</a:t>
            </a:r>
          </a:p>
          <a:p>
            <a:r>
              <a:rPr lang="en" altLang="zh-TW" dirty="0" err="1">
                <a:solidFill>
                  <a:srgbClr val="569CD6"/>
                </a:solidFill>
                <a:latin typeface="Menlo" panose="020B0609030804020204" pitchFamily="49" charset="0"/>
              </a:rPr>
              <a:t>chan</a:t>
            </a:r>
            <a:r>
              <a:rPr lang="en" altLang="zh-TW" dirty="0">
                <a:solidFill>
                  <a:srgbClr val="569CD6"/>
                </a:solidFill>
                <a:latin typeface="Menlo" panose="020B0609030804020204" pitchFamily="49" charset="0"/>
              </a:rPr>
              <a:t> </a:t>
            </a:r>
            <a:r>
              <a:rPr lang="zh-TW" altLang="en-US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en" altLang="zh-TW" dirty="0">
                <a:solidFill>
                  <a:srgbClr val="569CD6"/>
                </a:solidFill>
                <a:latin typeface="Menlo" panose="020B0609030804020204" pitchFamily="49" charset="0"/>
              </a:rPr>
              <a:t>else </a:t>
            </a:r>
            <a:r>
              <a:rPr lang="zh-TW" altLang="en-US" dirty="0">
                <a:solidFill>
                  <a:srgbClr val="569CD6"/>
                </a:solidFill>
                <a:latin typeface="Menlo" panose="020B0609030804020204" pitchFamily="49" charset="0"/>
              </a:rPr>
              <a:t>       </a:t>
            </a:r>
            <a:r>
              <a:rPr lang="en" altLang="zh-TW" dirty="0" err="1">
                <a:solidFill>
                  <a:srgbClr val="569CD6"/>
                </a:solidFill>
                <a:latin typeface="Menlo" panose="020B0609030804020204" pitchFamily="49" charset="0"/>
              </a:rPr>
              <a:t>goto</a:t>
            </a:r>
            <a:r>
              <a:rPr lang="en" altLang="zh-TW" dirty="0">
                <a:solidFill>
                  <a:srgbClr val="569CD6"/>
                </a:solidFill>
                <a:latin typeface="Menlo" panose="020B0609030804020204" pitchFamily="49" charset="0"/>
              </a:rPr>
              <a:t> </a:t>
            </a:r>
            <a:r>
              <a:rPr lang="zh-TW" altLang="en-US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en" altLang="zh-TW" dirty="0">
                <a:solidFill>
                  <a:srgbClr val="569CD6"/>
                </a:solidFill>
                <a:latin typeface="Menlo" panose="020B0609030804020204" pitchFamily="49" charset="0"/>
              </a:rPr>
              <a:t>package </a:t>
            </a:r>
            <a:r>
              <a:rPr lang="zh-TW" altLang="en-US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en" altLang="zh-TW" dirty="0">
                <a:solidFill>
                  <a:srgbClr val="569CD6"/>
                </a:solidFill>
                <a:latin typeface="Menlo" panose="020B0609030804020204" pitchFamily="49" charset="0"/>
              </a:rPr>
              <a:t>switch</a:t>
            </a:r>
          </a:p>
          <a:p>
            <a:r>
              <a:rPr lang="en" altLang="zh-TW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" altLang="zh-TW" dirty="0">
                <a:solidFill>
                  <a:srgbClr val="569CD6"/>
                </a:solidFill>
                <a:latin typeface="Menlo" panose="020B0609030804020204" pitchFamily="49" charset="0"/>
              </a:rPr>
              <a:t> </a:t>
            </a:r>
            <a:r>
              <a:rPr lang="zh-TW" altLang="en-US" dirty="0">
                <a:solidFill>
                  <a:srgbClr val="569CD6"/>
                </a:solidFill>
                <a:latin typeface="Menlo" panose="020B0609030804020204" pitchFamily="49" charset="0"/>
              </a:rPr>
              <a:t>   </a:t>
            </a:r>
            <a:r>
              <a:rPr lang="en" altLang="zh-TW" dirty="0" err="1">
                <a:solidFill>
                  <a:srgbClr val="569CD6"/>
                </a:solidFill>
                <a:latin typeface="Menlo" panose="020B0609030804020204" pitchFamily="49" charset="0"/>
              </a:rPr>
              <a:t>fallthrough</a:t>
            </a:r>
            <a:r>
              <a:rPr lang="en" altLang="zh-TW" dirty="0">
                <a:solidFill>
                  <a:srgbClr val="569CD6"/>
                </a:solidFill>
                <a:latin typeface="Menlo" panose="020B0609030804020204" pitchFamily="49" charset="0"/>
              </a:rPr>
              <a:t> if </a:t>
            </a:r>
            <a:r>
              <a:rPr lang="zh-TW" altLang="en-US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en" altLang="zh-TW" dirty="0">
                <a:solidFill>
                  <a:srgbClr val="569CD6"/>
                </a:solidFill>
                <a:latin typeface="Menlo" panose="020B0609030804020204" pitchFamily="49" charset="0"/>
              </a:rPr>
              <a:t>range </a:t>
            </a:r>
            <a:r>
              <a:rPr lang="zh-TW" altLang="en-US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en" altLang="zh-TW" dirty="0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</a:p>
          <a:p>
            <a:r>
              <a:rPr lang="en" altLang="zh-TW" dirty="0">
                <a:solidFill>
                  <a:srgbClr val="569CD6"/>
                </a:solidFill>
                <a:latin typeface="Menlo" panose="020B0609030804020204" pitchFamily="49" charset="0"/>
              </a:rPr>
              <a:t>continue for </a:t>
            </a:r>
            <a:r>
              <a:rPr lang="zh-TW" altLang="en-US" dirty="0">
                <a:solidFill>
                  <a:srgbClr val="569CD6"/>
                </a:solidFill>
                <a:latin typeface="Menlo" panose="020B0609030804020204" pitchFamily="49" charset="0"/>
              </a:rPr>
              <a:t>        </a:t>
            </a:r>
            <a:r>
              <a:rPr lang="en" altLang="zh-TW" dirty="0">
                <a:solidFill>
                  <a:srgbClr val="569CD6"/>
                </a:solidFill>
                <a:latin typeface="Menlo" panose="020B0609030804020204" pitchFamily="49" charset="0"/>
              </a:rPr>
              <a:t>import return </a:t>
            </a:r>
            <a:r>
              <a:rPr lang="zh-TW" altLang="en-US" dirty="0">
                <a:solidFill>
                  <a:srgbClr val="569CD6"/>
                </a:solidFill>
                <a:latin typeface="Menlo" panose="020B0609030804020204" pitchFamily="49" charset="0"/>
              </a:rPr>
              <a:t>   </a:t>
            </a:r>
            <a:r>
              <a:rPr lang="en" altLang="zh-TW" dirty="0" err="1">
                <a:solidFill>
                  <a:srgbClr val="569CD6"/>
                </a:solidFill>
                <a:latin typeface="Menlo" panose="020B0609030804020204" pitchFamily="49" charset="0"/>
              </a:rPr>
              <a:t>var</a:t>
            </a:r>
            <a:endParaRPr lang="en" altLang="zh-TW" dirty="0">
              <a:solidFill>
                <a:srgbClr val="569CD6"/>
              </a:solidFill>
              <a:latin typeface="Menlo" panose="020B060903080402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1D5201A-4ADE-EC4A-82FA-29B70CF084B9}"/>
              </a:ext>
            </a:extLst>
          </p:cNvPr>
          <p:cNvSpPr txBox="1"/>
          <p:nvPr/>
        </p:nvSpPr>
        <p:spPr>
          <a:xfrm>
            <a:off x="4893043" y="2112135"/>
            <a:ext cx="24059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400" dirty="0">
                <a:solidFill>
                  <a:schemeClr val="bg1"/>
                </a:solidFill>
              </a:rPr>
              <a:t>Keywords</a:t>
            </a:r>
            <a:endParaRPr kumimoji="1" lang="zh-TW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087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1570757-2A95-4CAC-BD5D-9F2E7BB0BCB8}"/>
              </a:ext>
            </a:extLst>
          </p:cNvPr>
          <p:cNvSpPr txBox="1"/>
          <p:nvPr/>
        </p:nvSpPr>
        <p:spPr>
          <a:xfrm>
            <a:off x="3494443" y="1245566"/>
            <a:ext cx="5203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>
                <a:hlinkClick r:id="rId2"/>
              </a:rPr>
              <a:t>https://golang.org/doc/install</a:t>
            </a:r>
            <a:endParaRPr lang="zh-TW" altLang="en-US" sz="32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A25B59F-E513-4891-B4FF-C75CF7B10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334" y="3255204"/>
            <a:ext cx="5301782" cy="189393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5911832-58A9-4055-90A7-39B1AB2AEDB5}"/>
              </a:ext>
            </a:extLst>
          </p:cNvPr>
          <p:cNvSpPr txBox="1"/>
          <p:nvPr/>
        </p:nvSpPr>
        <p:spPr>
          <a:xfrm>
            <a:off x="513826" y="2622210"/>
            <a:ext cx="46011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Satellite" pitchFamily="50" charset="0"/>
              </a:rPr>
              <a:t>Linux, macOS</a:t>
            </a:r>
          </a:p>
          <a:p>
            <a:endParaRPr lang="en-US" altLang="zh-TW" b="1" dirty="0">
              <a:solidFill>
                <a:schemeClr val="bg1"/>
              </a:solidFill>
              <a:latin typeface="Satellite" pitchFamily="50" charset="0"/>
            </a:endParaRPr>
          </a:p>
          <a:p>
            <a:r>
              <a:rPr lang="en-US" altLang="zh-TW" dirty="0">
                <a:solidFill>
                  <a:schemeClr val="bg1"/>
                </a:solidFill>
              </a:rPr>
              <a:t>Edit $HOME/.profile or .</a:t>
            </a:r>
            <a:r>
              <a:rPr lang="en-US" altLang="zh-TW" dirty="0" err="1">
                <a:solidFill>
                  <a:schemeClr val="bg1"/>
                </a:solidFill>
              </a:rPr>
              <a:t>bash_profile</a:t>
            </a:r>
            <a:r>
              <a:rPr lang="en-US" altLang="zh-TW" dirty="0">
                <a:solidFill>
                  <a:schemeClr val="bg1"/>
                </a:solidFill>
              </a:rPr>
              <a:t> or .</a:t>
            </a:r>
            <a:r>
              <a:rPr lang="en-US" altLang="zh-TW" dirty="0" err="1">
                <a:solidFill>
                  <a:schemeClr val="bg1"/>
                </a:solidFill>
              </a:rPr>
              <a:t>bashrc</a:t>
            </a:r>
            <a:endParaRPr lang="en-US" altLang="zh-TW" dirty="0">
              <a:solidFill>
                <a:schemeClr val="bg1"/>
              </a:solidFill>
            </a:endParaRPr>
          </a:p>
          <a:p>
            <a:endParaRPr lang="en-US" altLang="zh-TW" dirty="0">
              <a:solidFill>
                <a:schemeClr val="bg1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export GOROOT=/</a:t>
            </a:r>
            <a:r>
              <a:rPr lang="en-US" altLang="zh-TW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usr</a:t>
            </a:r>
            <a:r>
              <a:rPr lang="en-US" altLang="zh-TW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/local/go</a:t>
            </a:r>
          </a:p>
          <a:p>
            <a:r>
              <a:rPr lang="en-US" altLang="zh-TW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export GOPATH=[</a:t>
            </a:r>
            <a:r>
              <a:rPr lang="en-US" altLang="zh-TW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PathToProject</a:t>
            </a:r>
            <a:r>
              <a:rPr lang="en-US" altLang="zh-TW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</a:t>
            </a:r>
          </a:p>
          <a:p>
            <a:r>
              <a:rPr lang="en-US" altLang="zh-TW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export PATH=$PATH:$GOROOT/bin</a:t>
            </a:r>
            <a:endParaRPr lang="zh-TW" altLang="en-US" dirty="0">
              <a:solidFill>
                <a:schemeClr val="bg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31B077B-A027-4C49-A9B3-EB2768011CDC}"/>
              </a:ext>
            </a:extLst>
          </p:cNvPr>
          <p:cNvSpPr txBox="1"/>
          <p:nvPr/>
        </p:nvSpPr>
        <p:spPr>
          <a:xfrm>
            <a:off x="6117515" y="2622210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Satellite" pitchFamily="50" charset="0"/>
              </a:rPr>
              <a:t>Windows</a:t>
            </a:r>
            <a:endParaRPr lang="zh-TW" altLang="en-US" b="1" dirty="0">
              <a:solidFill>
                <a:schemeClr val="bg1"/>
              </a:solidFill>
              <a:latin typeface="Satellite" pitchFamily="50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0F03B4F-0E62-4532-973A-5B401D130E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7" r="1164" b="6285"/>
          <a:stretch/>
        </p:blipFill>
        <p:spPr>
          <a:xfrm>
            <a:off x="513826" y="4805323"/>
            <a:ext cx="4230296" cy="128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35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3FA2F08-2897-40BF-A287-AF13CA55B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</a:rPr>
              <a:t>$GOPATH/</a:t>
            </a:r>
            <a:r>
              <a:rPr lang="en-US" altLang="zh-TW" dirty="0" err="1">
                <a:solidFill>
                  <a:schemeClr val="bg1"/>
                </a:solidFill>
              </a:rPr>
              <a:t>src</a:t>
            </a:r>
            <a:r>
              <a:rPr lang="en-US" altLang="zh-TW" dirty="0">
                <a:solidFill>
                  <a:schemeClr val="bg1"/>
                </a:solidFill>
              </a:rPr>
              <a:t>/hello/</a:t>
            </a:r>
            <a:r>
              <a:rPr lang="en-US" altLang="zh-TW" dirty="0" err="1">
                <a:solidFill>
                  <a:schemeClr val="bg1"/>
                </a:solidFill>
              </a:rPr>
              <a:t>hello.go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CC577AE-E564-5347-8498-BBD8F36544E4}"/>
              </a:ext>
            </a:extLst>
          </p:cNvPr>
          <p:cNvSpPr/>
          <p:nvPr/>
        </p:nvSpPr>
        <p:spPr>
          <a:xfrm>
            <a:off x="838200" y="227800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TW" dirty="0">
                <a:solidFill>
                  <a:srgbClr val="569CD6"/>
                </a:solidFill>
                <a:latin typeface="Menlo" panose="020B0609030804020204" pitchFamily="49" charset="0"/>
              </a:rPr>
              <a:t>package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main</a:t>
            </a:r>
          </a:p>
          <a:p>
            <a:b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zh-TW" dirty="0">
                <a:solidFill>
                  <a:srgbClr val="569CD6"/>
                </a:solidFill>
                <a:latin typeface="Menlo" panose="020B0609030804020204" pitchFamily="49" charset="0"/>
              </a:rPr>
              <a:t>import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" altLang="zh-TW" dirty="0" err="1">
                <a:solidFill>
                  <a:srgbClr val="CE9178"/>
                </a:solidFill>
                <a:latin typeface="Menlo" panose="020B0609030804020204" pitchFamily="49" charset="0"/>
              </a:rPr>
              <a:t>fmt</a:t>
            </a:r>
            <a:r>
              <a:rPr lang="en" altLang="zh-TW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en" altLang="zh-TW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zh-TW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" altLang="zh-TW" dirty="0" err="1">
                <a:solidFill>
                  <a:srgbClr val="D4D4D4"/>
                </a:solidFill>
                <a:latin typeface="Menlo" panose="020B0609030804020204" pitchFamily="49" charset="0"/>
              </a:rPr>
              <a:t>fmt.</a:t>
            </a:r>
            <a:r>
              <a:rPr lang="en" altLang="zh-TW" dirty="0" err="1">
                <a:solidFill>
                  <a:srgbClr val="DCDCAA"/>
                </a:solidFill>
                <a:latin typeface="Menlo" panose="020B0609030804020204" pitchFamily="49" charset="0"/>
              </a:rPr>
              <a:t>Println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zh-TW" dirty="0">
                <a:solidFill>
                  <a:srgbClr val="CE9178"/>
                </a:solidFill>
                <a:latin typeface="Menlo" panose="020B0609030804020204" pitchFamily="49" charset="0"/>
              </a:rPr>
              <a:t>"hello, go"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endParaRPr lang="en" altLang="zh-TW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08FAA23-B753-1B4D-8952-16E40821D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14572"/>
            <a:ext cx="4927032" cy="214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84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5E91B442-2F78-3841-B869-6ED20D1C1F4A}"/>
              </a:ext>
            </a:extLst>
          </p:cNvPr>
          <p:cNvSpPr txBox="1"/>
          <p:nvPr/>
        </p:nvSpPr>
        <p:spPr>
          <a:xfrm>
            <a:off x="1712588" y="2151728"/>
            <a:ext cx="876682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chemeClr val="bg1"/>
                </a:solidFill>
              </a:rPr>
              <a:t>In $GOPATH, you must have three folders as follows</a:t>
            </a:r>
          </a:p>
          <a:p>
            <a:endParaRPr kumimoji="1" lang="en-US" altLang="zh-TW" sz="3200" dirty="0">
              <a:solidFill>
                <a:schemeClr val="bg1"/>
              </a:solidFill>
            </a:endParaRPr>
          </a:p>
          <a:p>
            <a:r>
              <a:rPr kumimoji="1" lang="en-US" altLang="zh-TW" sz="3200" dirty="0" err="1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kumimoji="1" lang="en-US" altLang="zh-TW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kumimoji="1" lang="en-US" altLang="zh-TW" sz="3200" dirty="0">
                <a:solidFill>
                  <a:schemeClr val="bg1"/>
                </a:solidFill>
              </a:rPr>
              <a:t> for source files whose suffix is .go, .c, .g, .s</a:t>
            </a:r>
          </a:p>
          <a:p>
            <a:r>
              <a:rPr kumimoji="1" lang="en-US" altLang="zh-TW" sz="3200" dirty="0" err="1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pkg</a:t>
            </a:r>
            <a:r>
              <a:rPr kumimoji="1" lang="en-US" altLang="zh-TW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kumimoji="1" lang="en-US" altLang="zh-TW" sz="3200" dirty="0">
                <a:solidFill>
                  <a:schemeClr val="bg1"/>
                </a:solidFill>
              </a:rPr>
              <a:t> for compiled files whose suffix is .a</a:t>
            </a:r>
          </a:p>
          <a:p>
            <a:r>
              <a:rPr kumimoji="1" lang="en-US" altLang="zh-TW" sz="3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bin</a:t>
            </a:r>
            <a:r>
              <a:rPr kumimoji="1" lang="en-US" altLang="zh-TW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kumimoji="1" lang="en-US" altLang="zh-TW" sz="3200" dirty="0">
                <a:solidFill>
                  <a:schemeClr val="bg1"/>
                </a:solidFill>
              </a:rPr>
              <a:t> for executable files</a:t>
            </a:r>
            <a:endParaRPr kumimoji="1" lang="zh-TW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830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3FA2F08-2897-40BF-A287-AF13CA55B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</a:rPr>
              <a:t>Package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C64E95-48DA-B440-93EF-C2A56EEBE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" altLang="zh-TW" dirty="0">
                <a:solidFill>
                  <a:srgbClr val="569CD6"/>
                </a:solidFill>
                <a:latin typeface="Menlo" panose="020B0609030804020204" pitchFamily="49" charset="0"/>
              </a:rPr>
              <a:t>import</a:t>
            </a:r>
            <a:r>
              <a:rPr lang="fr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</a:p>
          <a:p>
            <a:pPr marL="0" indent="0">
              <a:buNone/>
            </a:pPr>
            <a:r>
              <a:rPr lang="fr" altLang="zh-TW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fr" altLang="zh-TW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fr" altLang="zh-TW" dirty="0" err="1">
                <a:solidFill>
                  <a:srgbClr val="CE9178"/>
                </a:solidFill>
                <a:latin typeface="Menlo" panose="020B0609030804020204" pitchFamily="49" charset="0"/>
              </a:rPr>
              <a:t>fmt</a:t>
            </a:r>
            <a:r>
              <a:rPr lang="fr" altLang="zh-TW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</a:p>
          <a:p>
            <a:pPr marL="0" indent="0">
              <a:buNone/>
            </a:pPr>
            <a:r>
              <a:rPr lang="fr" altLang="zh-TW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endParaRPr lang="fr" altLang="zh-TW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TW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" altLang="zh-TW" dirty="0" err="1">
                <a:solidFill>
                  <a:srgbClr val="D4D4D4"/>
                </a:solidFill>
                <a:latin typeface="Menlo" panose="020B0609030804020204" pitchFamily="49" charset="0"/>
              </a:rPr>
              <a:t>fmt.</a:t>
            </a:r>
            <a:r>
              <a:rPr lang="en" altLang="zh-TW" dirty="0" err="1">
                <a:solidFill>
                  <a:srgbClr val="DCDCAA"/>
                </a:solidFill>
                <a:latin typeface="Menlo" panose="020B0609030804020204" pitchFamily="49" charset="0"/>
              </a:rPr>
              <a:t>Println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zh-TW" dirty="0">
                <a:solidFill>
                  <a:srgbClr val="CE9178"/>
                </a:solidFill>
                <a:latin typeface="Menlo" panose="020B0609030804020204" pitchFamily="49" charset="0"/>
              </a:rPr>
              <a:t>"hello go"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47399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07DDCBF-2273-4E2F-9D05-D06F1C575A8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lumMod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338CD4F-8E83-4C80-A791-A293BC6ABF3C}"/>
              </a:ext>
            </a:extLst>
          </p:cNvPr>
          <p:cNvSpPr txBox="1"/>
          <p:nvPr/>
        </p:nvSpPr>
        <p:spPr>
          <a:xfrm>
            <a:off x="857026" y="2108498"/>
            <a:ext cx="5238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bg1"/>
                </a:solidFill>
                <a:latin typeface="Satellite" pitchFamily="50" charset="0"/>
              </a:rPr>
              <a:t>Hi, I’m Benjamin Wang</a:t>
            </a:r>
            <a:endParaRPr lang="zh-TW" altLang="en-US" sz="4000" dirty="0">
              <a:solidFill>
                <a:schemeClr val="bg1"/>
              </a:solidFill>
              <a:latin typeface="Satellite" pitchFamily="50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B27AE4B-12A4-4B05-B120-887955F4647E}"/>
              </a:ext>
            </a:extLst>
          </p:cNvPr>
          <p:cNvSpPr txBox="1"/>
          <p:nvPr/>
        </p:nvSpPr>
        <p:spPr>
          <a:xfrm>
            <a:off x="1280160" y="3132181"/>
            <a:ext cx="316625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Satellite" pitchFamily="50" charset="0"/>
              </a:rPr>
              <a:t>Golang Taiwan </a:t>
            </a:r>
            <a:r>
              <a:rPr lang="en-US" altLang="zh-TW" dirty="0">
                <a:solidFill>
                  <a:schemeClr val="bg1"/>
                </a:solidFill>
                <a:latin typeface="Satellite" pitchFamily="50" charset="0"/>
              </a:rPr>
              <a:t>Core member</a:t>
            </a:r>
          </a:p>
          <a:p>
            <a:endParaRPr lang="en-US" altLang="zh-TW" dirty="0">
              <a:solidFill>
                <a:schemeClr val="bg1"/>
              </a:solidFill>
              <a:latin typeface="Satellite" pitchFamily="50" charset="0"/>
            </a:endParaRPr>
          </a:p>
          <a:p>
            <a:r>
              <a:rPr lang="en-US" altLang="zh-TW" b="1" dirty="0">
                <a:solidFill>
                  <a:schemeClr val="bg1"/>
                </a:solidFill>
                <a:latin typeface="Satellite" pitchFamily="50" charset="0"/>
              </a:rPr>
              <a:t>ASUS</a:t>
            </a:r>
            <a:r>
              <a:rPr lang="en-US" altLang="zh-TW" dirty="0">
                <a:solidFill>
                  <a:schemeClr val="bg1"/>
                </a:solidFill>
                <a:latin typeface="Satellite" pitchFamily="50" charset="0"/>
              </a:rPr>
              <a:t> Engineer</a:t>
            </a:r>
          </a:p>
          <a:p>
            <a:r>
              <a:rPr lang="en-US" altLang="zh-TW" dirty="0">
                <a:solidFill>
                  <a:schemeClr val="bg1"/>
                </a:solidFill>
                <a:latin typeface="Satellite" pitchFamily="50" charset="0"/>
              </a:rPr>
              <a:t> - Golang, Android, Node.js, …</a:t>
            </a:r>
          </a:p>
          <a:p>
            <a:endParaRPr lang="en-US" altLang="zh-TW" dirty="0">
              <a:solidFill>
                <a:schemeClr val="bg1"/>
              </a:solidFill>
              <a:latin typeface="Satellite" pitchFamily="50" charset="0"/>
            </a:endParaRPr>
          </a:p>
          <a:p>
            <a:r>
              <a:rPr lang="en-US" altLang="zh-TW" b="1" dirty="0">
                <a:solidFill>
                  <a:schemeClr val="bg1"/>
                </a:solidFill>
                <a:latin typeface="Satellite" pitchFamily="50" charset="0"/>
              </a:rPr>
              <a:t>V-Hub.org </a:t>
            </a:r>
            <a:r>
              <a:rPr lang="en-US" altLang="zh-TW" dirty="0">
                <a:solidFill>
                  <a:schemeClr val="bg1"/>
                </a:solidFill>
                <a:latin typeface="Satellite" pitchFamily="50" charset="0"/>
              </a:rPr>
              <a:t>Co-founder</a:t>
            </a:r>
          </a:p>
          <a:p>
            <a:endParaRPr lang="en-US" altLang="zh-TW" dirty="0">
              <a:solidFill>
                <a:schemeClr val="bg1"/>
              </a:solidFill>
              <a:latin typeface="Satellite" pitchFamily="50" charset="0"/>
            </a:endParaRPr>
          </a:p>
          <a:p>
            <a:r>
              <a:rPr lang="en-US" altLang="zh-TW" b="1" dirty="0">
                <a:solidFill>
                  <a:schemeClr val="bg1"/>
                </a:solidFill>
                <a:latin typeface="Satellite" pitchFamily="50" charset="0"/>
              </a:rPr>
              <a:t>Tiger Accelerator </a:t>
            </a:r>
            <a:r>
              <a:rPr lang="en-US" altLang="zh-TW" dirty="0">
                <a:solidFill>
                  <a:schemeClr val="bg1"/>
                </a:solidFill>
                <a:latin typeface="Satellite" pitchFamily="50" charset="0"/>
              </a:rPr>
              <a:t>DevOps</a:t>
            </a:r>
            <a:endParaRPr lang="zh-TW" altLang="en-US" dirty="0">
              <a:solidFill>
                <a:schemeClr val="bg1"/>
              </a:solidFill>
              <a:latin typeface="Satellite" pitchFamily="50" charset="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E4A03185-444A-4567-A6AA-5E4D8F43E104}"/>
              </a:ext>
            </a:extLst>
          </p:cNvPr>
          <p:cNvGrpSpPr/>
          <p:nvPr/>
        </p:nvGrpSpPr>
        <p:grpSpPr>
          <a:xfrm>
            <a:off x="1280160" y="5595254"/>
            <a:ext cx="2437783" cy="369332"/>
            <a:chOff x="1280160" y="5926236"/>
            <a:chExt cx="2437783" cy="369332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505D62CE-8D17-4CBA-AE5D-885B39815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0160" y="5926236"/>
              <a:ext cx="369332" cy="369332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D4FC164-C3C8-4481-8213-A12A2C0DA0EA}"/>
                </a:ext>
              </a:extLst>
            </p:cNvPr>
            <p:cNvSpPr/>
            <p:nvPr/>
          </p:nvSpPr>
          <p:spPr>
            <a:xfrm>
              <a:off x="1649492" y="5926236"/>
              <a:ext cx="20684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b="0" i="0" dirty="0">
                  <a:solidFill>
                    <a:schemeClr val="bg1"/>
                  </a:solidFill>
                  <a:effectLst/>
                  <a:latin typeface="Satellite" pitchFamily="50" charset="0"/>
                </a:rPr>
                <a:t>https://t.me/syxuan</a:t>
              </a:r>
              <a:endParaRPr lang="zh-TW" altLang="en-US" dirty="0">
                <a:solidFill>
                  <a:schemeClr val="bg1"/>
                </a:solidFill>
                <a:latin typeface="Satellite" pitchFamily="50" charset="0"/>
              </a:endParaRPr>
            </a:p>
          </p:txBody>
        </p:sp>
      </p:grpSp>
      <p:pic>
        <p:nvPicPr>
          <p:cNvPr id="3" name="圖片 2" descr="一張含有 室內, 地板, 個人, 天花板 的圖片&#10;&#10;自動產生的描述">
            <a:extLst>
              <a:ext uri="{FF2B5EF4-FFF2-40B4-BE49-F238E27FC236}">
                <a16:creationId xmlns:a16="http://schemas.microsoft.com/office/drawing/2014/main" id="{F68AA8CA-4DFC-C743-B201-C256F03C3A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7" t="11576" r="17375" b="37546"/>
          <a:stretch/>
        </p:blipFill>
        <p:spPr>
          <a:xfrm>
            <a:off x="7607598" y="2462441"/>
            <a:ext cx="3072804" cy="409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67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3FA2F08-2897-40BF-A287-AF13CA55B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</a:rPr>
              <a:t>Define variables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C64E95-48DA-B440-93EF-C2A56EEBE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" altLang="zh-TW" dirty="0" err="1">
                <a:solidFill>
                  <a:srgbClr val="569CD6"/>
                </a:solidFill>
                <a:latin typeface="Menlo" panose="020B0609030804020204" pitchFamily="49" charset="0"/>
              </a:rPr>
              <a:t>var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 err="1">
                <a:solidFill>
                  <a:srgbClr val="9CDCFE"/>
                </a:solidFill>
                <a:latin typeface="Menlo" panose="020B0609030804020204" pitchFamily="49" charset="0"/>
              </a:rPr>
              <a:t>variableName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endParaRPr lang="en" altLang="zh-TW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TW" dirty="0" err="1">
                <a:solidFill>
                  <a:srgbClr val="569CD6"/>
                </a:solidFill>
                <a:latin typeface="Menlo" panose="020B0609030804020204" pitchFamily="49" charset="0"/>
              </a:rPr>
              <a:t>var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>
                <a:solidFill>
                  <a:srgbClr val="9CDCFE"/>
                </a:solidFill>
                <a:latin typeface="Menlo" panose="020B0609030804020204" pitchFamily="49" charset="0"/>
              </a:rPr>
              <a:t>vname1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zh-TW" dirty="0">
                <a:solidFill>
                  <a:srgbClr val="9CDCFE"/>
                </a:solidFill>
                <a:latin typeface="Menlo" panose="020B0609030804020204" pitchFamily="49" charset="0"/>
              </a:rPr>
              <a:t>vname2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zh-TW" dirty="0">
                <a:solidFill>
                  <a:srgbClr val="9CDCFE"/>
                </a:solidFill>
                <a:latin typeface="Menlo" panose="020B0609030804020204" pitchFamily="49" charset="0"/>
              </a:rPr>
              <a:t>vname3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endParaRPr lang="en" altLang="zh-TW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TW" dirty="0" err="1">
                <a:solidFill>
                  <a:srgbClr val="569CD6"/>
                </a:solidFill>
                <a:latin typeface="Menlo" panose="020B0609030804020204" pitchFamily="49" charset="0"/>
              </a:rPr>
              <a:t>var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" altLang="zh-TW" dirty="0">
                <a:solidFill>
                  <a:srgbClr val="9CDCFE"/>
                </a:solidFill>
                <a:latin typeface="Menlo" panose="020B0609030804020204" pitchFamily="49" charset="0"/>
              </a:rPr>
              <a:t>vname1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endParaRPr lang="en" altLang="zh-TW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" altLang="zh-TW" dirty="0">
                <a:solidFill>
                  <a:srgbClr val="9CDCFE"/>
                </a:solidFill>
                <a:latin typeface="Menlo" panose="020B0609030804020204" pitchFamily="49" charset="0"/>
              </a:rPr>
              <a:t>vname2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endParaRPr lang="en" altLang="zh-TW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" altLang="zh-TW" dirty="0">
                <a:solidFill>
                  <a:srgbClr val="9CDCFE"/>
                </a:solidFill>
                <a:latin typeface="Menlo" panose="020B0609030804020204" pitchFamily="49" charset="0"/>
              </a:rPr>
              <a:t>vname3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endParaRPr lang="en" altLang="zh-TW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9CDCFE"/>
                </a:solidFill>
                <a:latin typeface="Menlo" panose="020B0609030804020204" pitchFamily="49" charset="0"/>
              </a:rPr>
              <a:t>vname1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zh-TW" dirty="0">
                <a:solidFill>
                  <a:srgbClr val="9CDCFE"/>
                </a:solidFill>
                <a:latin typeface="Menlo" panose="020B0609030804020204" pitchFamily="49" charset="0"/>
              </a:rPr>
              <a:t>vname2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zh-TW" dirty="0">
                <a:solidFill>
                  <a:srgbClr val="9CDCFE"/>
                </a:solidFill>
                <a:latin typeface="Menlo" panose="020B0609030804020204" pitchFamily="49" charset="0"/>
              </a:rPr>
              <a:t>vname3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:= v1, v2, v3</a:t>
            </a:r>
          </a:p>
        </p:txBody>
      </p:sp>
    </p:spTree>
    <p:extLst>
      <p:ext uri="{BB962C8B-B14F-4D97-AF65-F5344CB8AC3E}">
        <p14:creationId xmlns:p14="http://schemas.microsoft.com/office/powerpoint/2010/main" val="1950677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3FA2F08-2897-40BF-A287-AF13CA55B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</a:rPr>
              <a:t>Error types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C64E95-48DA-B440-93EF-C2A56EEBE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" altLang="zh-TW" dirty="0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en" altLang="zh-TW" dirty="0" err="1">
                <a:solidFill>
                  <a:srgbClr val="D4D4D4"/>
                </a:solidFill>
                <a:latin typeface="Menlo" panose="020B0609030804020204" pitchFamily="49" charset="0"/>
              </a:rPr>
              <a:t>errors.</a:t>
            </a:r>
            <a:r>
              <a:rPr lang="en" altLang="zh-TW" dirty="0" err="1">
                <a:solidFill>
                  <a:srgbClr val="DCDCAA"/>
                </a:solidFill>
                <a:latin typeface="Menlo" panose="020B0609030804020204" pitchFamily="49" charset="0"/>
              </a:rPr>
              <a:t>New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zh-TW" dirty="0">
                <a:solidFill>
                  <a:srgbClr val="CE9178"/>
                </a:solidFill>
                <a:latin typeface="Menlo" panose="020B0609030804020204" pitchFamily="49" charset="0"/>
              </a:rPr>
              <a:t>"emit macho dwarf: elf header corrupted"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err != </a:t>
            </a:r>
            <a:r>
              <a:rPr lang="en" altLang="zh-TW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" altLang="zh-TW" dirty="0" err="1">
                <a:solidFill>
                  <a:srgbClr val="D4D4D4"/>
                </a:solidFill>
                <a:latin typeface="Menlo" panose="020B0609030804020204" pitchFamily="49" charset="0"/>
              </a:rPr>
              <a:t>fmt.</a:t>
            </a:r>
            <a:r>
              <a:rPr lang="en" altLang="zh-TW" dirty="0" err="1">
                <a:solidFill>
                  <a:srgbClr val="DCDCAA"/>
                </a:solidFill>
                <a:latin typeface="Menlo" panose="020B0609030804020204" pitchFamily="49" charset="0"/>
              </a:rPr>
              <a:t>Print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(err)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2196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3FA2F08-2897-40BF-A287-AF13CA55B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</a:rPr>
              <a:t>if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C64E95-48DA-B440-93EF-C2A56EEBE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" altLang="zh-TW" dirty="0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x &gt; </a:t>
            </a:r>
            <a:r>
              <a:rPr lang="en" altLang="zh-TW" dirty="0">
                <a:solidFill>
                  <a:srgbClr val="B5CEA8"/>
                </a:solidFill>
                <a:latin typeface="Menlo" panose="020B0609030804020204" pitchFamily="49" charset="0"/>
              </a:rPr>
              <a:t>10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" altLang="zh-TW" dirty="0" err="1">
                <a:solidFill>
                  <a:srgbClr val="D4D4D4"/>
                </a:solidFill>
                <a:latin typeface="Menlo" panose="020B0609030804020204" pitchFamily="49" charset="0"/>
              </a:rPr>
              <a:t>fmt.</a:t>
            </a:r>
            <a:r>
              <a:rPr lang="en" altLang="zh-TW" dirty="0" err="1">
                <a:solidFill>
                  <a:srgbClr val="DCDCAA"/>
                </a:solidFill>
                <a:latin typeface="Menlo" panose="020B0609030804020204" pitchFamily="49" charset="0"/>
              </a:rPr>
              <a:t>Println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zh-TW" dirty="0">
                <a:solidFill>
                  <a:srgbClr val="CE9178"/>
                </a:solidFill>
                <a:latin typeface="Menlo" panose="020B0609030804020204" pitchFamily="49" charset="0"/>
              </a:rPr>
              <a:t>"x is greater than 10"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} </a:t>
            </a:r>
            <a:r>
              <a:rPr lang="en" altLang="zh-TW" dirty="0">
                <a:solidFill>
                  <a:srgbClr val="C586C0"/>
                </a:solidFill>
                <a:latin typeface="Menlo" panose="020B0609030804020204" pitchFamily="49" charset="0"/>
              </a:rPr>
              <a:t>else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" altLang="zh-TW" dirty="0" err="1">
                <a:solidFill>
                  <a:srgbClr val="D4D4D4"/>
                </a:solidFill>
                <a:latin typeface="Menlo" panose="020B0609030804020204" pitchFamily="49" charset="0"/>
              </a:rPr>
              <a:t>fmt.</a:t>
            </a:r>
            <a:r>
              <a:rPr lang="en" altLang="zh-TW" dirty="0" err="1">
                <a:solidFill>
                  <a:srgbClr val="DCDCAA"/>
                </a:solidFill>
                <a:latin typeface="Menlo" panose="020B0609030804020204" pitchFamily="49" charset="0"/>
              </a:rPr>
              <a:t>Println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zh-TW" dirty="0">
                <a:solidFill>
                  <a:srgbClr val="CE9178"/>
                </a:solidFill>
                <a:latin typeface="Menlo" panose="020B0609030804020204" pitchFamily="49" charset="0"/>
              </a:rPr>
              <a:t>"x is less than 10"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b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zh-TW" dirty="0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en" altLang="zh-TW" dirty="0" err="1">
                <a:solidFill>
                  <a:srgbClr val="DCDCAA"/>
                </a:solidFill>
                <a:latin typeface="Menlo" panose="020B0609030804020204" pitchFamily="49" charset="0"/>
              </a:rPr>
              <a:t>computedValue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(); x &gt; </a:t>
            </a:r>
            <a:r>
              <a:rPr lang="en" altLang="zh-TW" dirty="0">
                <a:solidFill>
                  <a:srgbClr val="B5CEA8"/>
                </a:solidFill>
                <a:latin typeface="Menlo" panose="020B0609030804020204" pitchFamily="49" charset="0"/>
              </a:rPr>
              <a:t>10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" altLang="zh-TW" dirty="0" err="1">
                <a:solidFill>
                  <a:srgbClr val="D4D4D4"/>
                </a:solidFill>
                <a:latin typeface="Menlo" panose="020B0609030804020204" pitchFamily="49" charset="0"/>
              </a:rPr>
              <a:t>fmt.</a:t>
            </a:r>
            <a:r>
              <a:rPr lang="en" altLang="zh-TW" dirty="0" err="1">
                <a:solidFill>
                  <a:srgbClr val="DCDCAA"/>
                </a:solidFill>
                <a:latin typeface="Menlo" panose="020B0609030804020204" pitchFamily="49" charset="0"/>
              </a:rPr>
              <a:t>Println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zh-TW" dirty="0">
                <a:solidFill>
                  <a:srgbClr val="CE9178"/>
                </a:solidFill>
                <a:latin typeface="Menlo" panose="020B0609030804020204" pitchFamily="49" charset="0"/>
              </a:rPr>
              <a:t>"x is greater than 10"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} </a:t>
            </a:r>
            <a:r>
              <a:rPr lang="en" altLang="zh-TW" dirty="0">
                <a:solidFill>
                  <a:srgbClr val="C586C0"/>
                </a:solidFill>
                <a:latin typeface="Menlo" panose="020B0609030804020204" pitchFamily="49" charset="0"/>
              </a:rPr>
              <a:t>else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" altLang="zh-TW" dirty="0" err="1">
                <a:solidFill>
                  <a:srgbClr val="D4D4D4"/>
                </a:solidFill>
                <a:latin typeface="Menlo" panose="020B0609030804020204" pitchFamily="49" charset="0"/>
              </a:rPr>
              <a:t>fmt.</a:t>
            </a:r>
            <a:r>
              <a:rPr lang="en" altLang="zh-TW" dirty="0" err="1">
                <a:solidFill>
                  <a:srgbClr val="DCDCAA"/>
                </a:solidFill>
                <a:latin typeface="Menlo" panose="020B0609030804020204" pitchFamily="49" charset="0"/>
              </a:rPr>
              <a:t>Println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zh-TW" dirty="0">
                <a:solidFill>
                  <a:srgbClr val="CE9178"/>
                </a:solidFill>
                <a:latin typeface="Menlo" panose="020B0609030804020204" pitchFamily="49" charset="0"/>
              </a:rPr>
              <a:t>"x is less than 10"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4294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3FA2F08-2897-40BF-A287-AF13CA55B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</a:rPr>
              <a:t>for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C64E95-48DA-B440-93EF-C2A56EEBE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" altLang="zh-TW" dirty="0">
                <a:solidFill>
                  <a:srgbClr val="9CDCFE"/>
                </a:solidFill>
                <a:latin typeface="Menlo" panose="020B0609030804020204" pitchFamily="49" charset="0"/>
              </a:rPr>
              <a:t>sum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en" altLang="zh-TW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:=</a:t>
            </a:r>
            <a:r>
              <a:rPr lang="en" altLang="zh-TW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; index &lt; </a:t>
            </a:r>
            <a:r>
              <a:rPr lang="en" altLang="zh-TW" dirty="0">
                <a:solidFill>
                  <a:srgbClr val="B5CEA8"/>
                </a:solidFill>
                <a:latin typeface="Menlo" panose="020B0609030804020204" pitchFamily="49" charset="0"/>
              </a:rPr>
              <a:t>10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; index++ {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    sum += index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b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zh-TW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; sum &lt; </a:t>
            </a:r>
            <a:r>
              <a:rPr lang="en" altLang="zh-TW" dirty="0">
                <a:solidFill>
                  <a:srgbClr val="B5CEA8"/>
                </a:solidFill>
                <a:latin typeface="Menlo" panose="020B0609030804020204" pitchFamily="49" charset="0"/>
              </a:rPr>
              <a:t>1000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; {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   sum += sum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b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zh-TW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sum &lt; </a:t>
            </a:r>
            <a:r>
              <a:rPr lang="en" altLang="zh-TW" dirty="0">
                <a:solidFill>
                  <a:srgbClr val="B5CEA8"/>
                </a:solidFill>
                <a:latin typeface="Menlo" panose="020B0609030804020204" pitchFamily="49" charset="0"/>
              </a:rPr>
              <a:t>1000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   sum += sum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endParaRPr kumimoji="1"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415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3FA2F08-2897-40BF-A287-AF13CA55B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</a:rPr>
              <a:t>for (cont.)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C64E95-48DA-B440-93EF-C2A56EEBE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" altLang="zh-TW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 err="1">
                <a:solidFill>
                  <a:srgbClr val="9CDCFE"/>
                </a:solidFill>
                <a:latin typeface="Menlo" panose="020B0609030804020204" pitchFamily="49" charset="0"/>
              </a:rPr>
              <a:t>k</a:t>
            </a:r>
            <a:r>
              <a:rPr lang="en" altLang="zh-TW" dirty="0" err="1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  <a:r>
              <a:rPr lang="en" altLang="zh-TW" dirty="0" err="1">
                <a:solidFill>
                  <a:srgbClr val="9CDCFE"/>
                </a:solidFill>
                <a:latin typeface="Menlo" panose="020B0609030804020204" pitchFamily="49" charset="0"/>
              </a:rPr>
              <a:t>v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:=</a:t>
            </a:r>
            <a:r>
              <a:rPr lang="en" altLang="zh-TW" dirty="0">
                <a:solidFill>
                  <a:srgbClr val="C586C0"/>
                </a:solidFill>
                <a:latin typeface="Menlo" panose="020B0609030804020204" pitchFamily="49" charset="0"/>
              </a:rPr>
              <a:t>range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>
                <a:solidFill>
                  <a:srgbClr val="569CD6"/>
                </a:solidFill>
                <a:latin typeface="Menlo" panose="020B0609030804020204" pitchFamily="49" charset="0"/>
              </a:rPr>
              <a:t>map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" altLang="zh-TW" dirty="0" err="1">
                <a:solidFill>
                  <a:srgbClr val="D4D4D4"/>
                </a:solidFill>
                <a:latin typeface="Menlo" panose="020B0609030804020204" pitchFamily="49" charset="0"/>
              </a:rPr>
              <a:t>fmt.</a:t>
            </a:r>
            <a:r>
              <a:rPr lang="en" altLang="zh-TW" dirty="0" err="1">
                <a:solidFill>
                  <a:srgbClr val="DCDCAA"/>
                </a:solidFill>
                <a:latin typeface="Menlo" panose="020B0609030804020204" pitchFamily="49" charset="0"/>
              </a:rPr>
              <a:t>Println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zh-TW" dirty="0">
                <a:solidFill>
                  <a:srgbClr val="CE9178"/>
                </a:solidFill>
                <a:latin typeface="Menlo" panose="020B0609030804020204" pitchFamily="49" charset="0"/>
              </a:rPr>
              <a:t>"map's </a:t>
            </a:r>
            <a:r>
              <a:rPr lang="en" altLang="zh-TW" dirty="0" err="1">
                <a:solidFill>
                  <a:srgbClr val="CE9178"/>
                </a:solidFill>
                <a:latin typeface="Menlo" panose="020B0609030804020204" pitchFamily="49" charset="0"/>
              </a:rPr>
              <a:t>key:"</a:t>
            </a:r>
            <a:r>
              <a:rPr lang="en" altLang="zh-TW" dirty="0" err="1">
                <a:solidFill>
                  <a:srgbClr val="D4D4D4"/>
                </a:solidFill>
                <a:latin typeface="Menlo" panose="020B0609030804020204" pitchFamily="49" charset="0"/>
              </a:rPr>
              <a:t>,k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" altLang="zh-TW" dirty="0" err="1">
                <a:solidFill>
                  <a:srgbClr val="D4D4D4"/>
                </a:solidFill>
                <a:latin typeface="Menlo" panose="020B0609030804020204" pitchFamily="49" charset="0"/>
              </a:rPr>
              <a:t>fmt.</a:t>
            </a:r>
            <a:r>
              <a:rPr lang="en" altLang="zh-TW" dirty="0" err="1">
                <a:solidFill>
                  <a:srgbClr val="DCDCAA"/>
                </a:solidFill>
                <a:latin typeface="Menlo" panose="020B0609030804020204" pitchFamily="49" charset="0"/>
              </a:rPr>
              <a:t>Println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zh-TW" dirty="0">
                <a:solidFill>
                  <a:srgbClr val="CE9178"/>
                </a:solidFill>
                <a:latin typeface="Menlo" panose="020B0609030804020204" pitchFamily="49" charset="0"/>
              </a:rPr>
              <a:t>"map's </a:t>
            </a:r>
            <a:r>
              <a:rPr lang="en" altLang="zh-TW" dirty="0" err="1">
                <a:solidFill>
                  <a:srgbClr val="CE9178"/>
                </a:solidFill>
                <a:latin typeface="Menlo" panose="020B0609030804020204" pitchFamily="49" charset="0"/>
              </a:rPr>
              <a:t>val</a:t>
            </a:r>
            <a:r>
              <a:rPr lang="en" altLang="zh-TW" dirty="0">
                <a:solidFill>
                  <a:srgbClr val="CE9178"/>
                </a:solidFill>
                <a:latin typeface="Menlo" panose="020B0609030804020204" pitchFamily="49" charset="0"/>
              </a:rPr>
              <a:t>:"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,v)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b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zh-TW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>
                <a:solidFill>
                  <a:srgbClr val="9CDCFE"/>
                </a:solidFill>
                <a:latin typeface="Menlo" panose="020B0609030804020204" pitchFamily="49" charset="0"/>
              </a:rPr>
              <a:t>_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zh-TW" dirty="0">
                <a:solidFill>
                  <a:srgbClr val="9CDCFE"/>
                </a:solidFill>
                <a:latin typeface="Menlo" panose="020B0609030804020204" pitchFamily="49" charset="0"/>
              </a:rPr>
              <a:t>v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en" altLang="zh-TW" dirty="0">
                <a:solidFill>
                  <a:srgbClr val="C586C0"/>
                </a:solidFill>
                <a:latin typeface="Menlo" panose="020B0609030804020204" pitchFamily="49" charset="0"/>
              </a:rPr>
              <a:t>range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>
                <a:solidFill>
                  <a:srgbClr val="569CD6"/>
                </a:solidFill>
                <a:latin typeface="Menlo" panose="020B0609030804020204" pitchFamily="49" charset="0"/>
              </a:rPr>
              <a:t>map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" altLang="zh-TW" dirty="0" err="1">
                <a:solidFill>
                  <a:srgbClr val="D4D4D4"/>
                </a:solidFill>
                <a:latin typeface="Menlo" panose="020B0609030804020204" pitchFamily="49" charset="0"/>
              </a:rPr>
              <a:t>fmt.</a:t>
            </a:r>
            <a:r>
              <a:rPr lang="en" altLang="zh-TW" dirty="0" err="1">
                <a:solidFill>
                  <a:srgbClr val="DCDCAA"/>
                </a:solidFill>
                <a:latin typeface="Menlo" panose="020B0609030804020204" pitchFamily="49" charset="0"/>
              </a:rPr>
              <a:t>Println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zh-TW" dirty="0">
                <a:solidFill>
                  <a:srgbClr val="CE9178"/>
                </a:solidFill>
                <a:latin typeface="Menlo" panose="020B0609030804020204" pitchFamily="49" charset="0"/>
              </a:rPr>
              <a:t>"map's </a:t>
            </a:r>
            <a:r>
              <a:rPr lang="en" altLang="zh-TW" dirty="0" err="1">
                <a:solidFill>
                  <a:srgbClr val="CE9178"/>
                </a:solidFill>
                <a:latin typeface="Menlo" panose="020B0609030804020204" pitchFamily="49" charset="0"/>
              </a:rPr>
              <a:t>val</a:t>
            </a:r>
            <a:r>
              <a:rPr lang="en" altLang="zh-TW" dirty="0">
                <a:solidFill>
                  <a:srgbClr val="CE9178"/>
                </a:solidFill>
                <a:latin typeface="Menlo" panose="020B0609030804020204" pitchFamily="49" charset="0"/>
              </a:rPr>
              <a:t>:"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, v)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endParaRPr kumimoji="1"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7149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3FA2F08-2897-40BF-A287-AF13CA55B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</a:rPr>
              <a:t>Functions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C64E95-48DA-B440-93EF-C2A56EEBE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" altLang="zh-TW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>
                <a:solidFill>
                  <a:srgbClr val="DCDCAA"/>
                </a:solidFill>
                <a:latin typeface="Menlo" panose="020B0609030804020204" pitchFamily="49" charset="0"/>
              </a:rPr>
              <a:t>max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(a, b </a:t>
            </a:r>
            <a:r>
              <a:rPr lang="en" altLang="zh-TW" dirty="0" err="1">
                <a:solidFill>
                  <a:srgbClr val="4EC9B0"/>
                </a:solidFill>
                <a:latin typeface="Menlo" panose="020B0609030804020204" pitchFamily="49" charset="0"/>
              </a:rPr>
              <a:t>int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en" altLang="zh-TW" dirty="0" err="1">
                <a:solidFill>
                  <a:srgbClr val="4EC9B0"/>
                </a:solidFill>
                <a:latin typeface="Menlo" panose="020B0609030804020204" pitchFamily="49" charset="0"/>
              </a:rPr>
              <a:t>int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" altLang="zh-TW" dirty="0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a &gt; b {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en" altLang="zh-TW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a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" altLang="zh-TW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b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b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zh-TW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" altLang="zh-TW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en" altLang="zh-TW" dirty="0">
                <a:solidFill>
                  <a:srgbClr val="B5CEA8"/>
                </a:solidFill>
                <a:latin typeface="Menlo" panose="020B0609030804020204" pitchFamily="49" charset="0"/>
              </a:rPr>
              <a:t>3</a:t>
            </a:r>
            <a:endParaRPr lang="en" altLang="zh-TW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" altLang="zh-TW" dirty="0">
                <a:solidFill>
                  <a:srgbClr val="9CDCFE"/>
                </a:solidFill>
                <a:latin typeface="Menlo" panose="020B0609030804020204" pitchFamily="49" charset="0"/>
              </a:rPr>
              <a:t>y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en" altLang="zh-TW" dirty="0">
                <a:solidFill>
                  <a:srgbClr val="B5CEA8"/>
                </a:solidFill>
                <a:latin typeface="Menlo" panose="020B0609030804020204" pitchFamily="49" charset="0"/>
              </a:rPr>
              <a:t>4</a:t>
            </a:r>
            <a:endParaRPr lang="en" altLang="zh-TW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" altLang="zh-TW" dirty="0" err="1">
                <a:solidFill>
                  <a:srgbClr val="9CDCFE"/>
                </a:solidFill>
                <a:latin typeface="Menlo" panose="020B0609030804020204" pitchFamily="49" charset="0"/>
              </a:rPr>
              <a:t>max_xy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en" altLang="zh-TW" dirty="0">
                <a:solidFill>
                  <a:srgbClr val="DCDCAA"/>
                </a:solidFill>
                <a:latin typeface="Menlo" panose="020B0609030804020204" pitchFamily="49" charset="0"/>
              </a:rPr>
              <a:t>max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(x, y) </a:t>
            </a:r>
            <a:r>
              <a:rPr lang="en" altLang="zh-TW" dirty="0">
                <a:solidFill>
                  <a:srgbClr val="6A9955"/>
                </a:solidFill>
                <a:latin typeface="Menlo" panose="020B0609030804020204" pitchFamily="49" charset="0"/>
              </a:rPr>
              <a:t>// call function max(x, y)</a:t>
            </a:r>
            <a:endParaRPr lang="en" altLang="zh-TW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" altLang="zh-TW" dirty="0" err="1">
                <a:solidFill>
                  <a:srgbClr val="D4D4D4"/>
                </a:solidFill>
                <a:latin typeface="Menlo" panose="020B0609030804020204" pitchFamily="49" charset="0"/>
              </a:rPr>
              <a:t>fmt.</a:t>
            </a:r>
            <a:r>
              <a:rPr lang="en" altLang="zh-TW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zh-TW" dirty="0">
                <a:solidFill>
                  <a:srgbClr val="CE9178"/>
                </a:solidFill>
                <a:latin typeface="Menlo" panose="020B0609030804020204" pitchFamily="49" charset="0"/>
              </a:rPr>
              <a:t>"max(%d, %d) = %d</a:t>
            </a:r>
            <a:r>
              <a:rPr lang="en" altLang="zh-TW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en" altLang="zh-TW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, x, y, </a:t>
            </a:r>
            <a:r>
              <a:rPr lang="en" altLang="zh-TW" dirty="0" err="1">
                <a:solidFill>
                  <a:srgbClr val="D4D4D4"/>
                </a:solidFill>
                <a:latin typeface="Menlo" panose="020B0609030804020204" pitchFamily="49" charset="0"/>
              </a:rPr>
              <a:t>max_xy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6440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3FA2F08-2897-40BF-A287-AF13CA55B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</a:rPr>
              <a:t>Functions (cont.)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C64E95-48DA-B440-93EF-C2A56EEBE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" altLang="zh-TW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 err="1">
                <a:solidFill>
                  <a:srgbClr val="DCDCAA"/>
                </a:solidFill>
                <a:latin typeface="Menlo" panose="020B0609030804020204" pitchFamily="49" charset="0"/>
              </a:rPr>
              <a:t>SumAndProduct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(A, B </a:t>
            </a:r>
            <a:r>
              <a:rPr lang="en" altLang="zh-TW" dirty="0" err="1">
                <a:solidFill>
                  <a:srgbClr val="4EC9B0"/>
                </a:solidFill>
                <a:latin typeface="Menlo" panose="020B0609030804020204" pitchFamily="49" charset="0"/>
              </a:rPr>
              <a:t>int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) (</a:t>
            </a:r>
            <a:r>
              <a:rPr lang="en" altLang="zh-TW" dirty="0" err="1">
                <a:solidFill>
                  <a:srgbClr val="4EC9B0"/>
                </a:solidFill>
                <a:latin typeface="Menlo" panose="020B0609030804020204" pitchFamily="49" charset="0"/>
              </a:rPr>
              <a:t>int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zh-TW" dirty="0" err="1">
                <a:solidFill>
                  <a:srgbClr val="4EC9B0"/>
                </a:solidFill>
                <a:latin typeface="Menlo" panose="020B0609030804020204" pitchFamily="49" charset="0"/>
              </a:rPr>
              <a:t>int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A+B, A*B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b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zh-TW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9CDCFE"/>
                </a:solidFill>
                <a:latin typeface="Menlo" panose="020B0609030804020204" pitchFamily="49" charset="0"/>
              </a:rPr>
              <a:t>    x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en" altLang="zh-TW" dirty="0">
                <a:solidFill>
                  <a:srgbClr val="B5CEA8"/>
                </a:solidFill>
                <a:latin typeface="Menlo" panose="020B0609030804020204" pitchFamily="49" charset="0"/>
              </a:rPr>
              <a:t>3</a:t>
            </a:r>
            <a:endParaRPr lang="en" altLang="zh-TW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TW" dirty="0">
                <a:solidFill>
                  <a:srgbClr val="9CDCFE"/>
                </a:solidFill>
                <a:latin typeface="Menlo" panose="020B0609030804020204" pitchFamily="49" charset="0"/>
              </a:rPr>
              <a:t>    y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en" altLang="zh-TW" dirty="0">
                <a:solidFill>
                  <a:srgbClr val="B5CEA8"/>
                </a:solidFill>
                <a:latin typeface="Menlo" panose="020B0609030804020204" pitchFamily="49" charset="0"/>
              </a:rPr>
              <a:t>4</a:t>
            </a:r>
            <a:endParaRPr lang="en" altLang="zh-TW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" altLang="zh-TW" dirty="0" err="1">
                <a:solidFill>
                  <a:srgbClr val="9CDCFE"/>
                </a:solidFill>
                <a:latin typeface="Menlo" panose="020B0609030804020204" pitchFamily="49" charset="0"/>
              </a:rPr>
              <a:t>xPLUSy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zh-TW" dirty="0" err="1">
                <a:solidFill>
                  <a:srgbClr val="9CDCFE"/>
                </a:solidFill>
                <a:latin typeface="Menlo" panose="020B0609030804020204" pitchFamily="49" charset="0"/>
              </a:rPr>
              <a:t>xTIMESy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en" altLang="zh-TW" dirty="0" err="1">
                <a:solidFill>
                  <a:srgbClr val="DCDCAA"/>
                </a:solidFill>
                <a:latin typeface="Menlo" panose="020B0609030804020204" pitchFamily="49" charset="0"/>
              </a:rPr>
              <a:t>SumAndProduct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(x, y)</a:t>
            </a:r>
          </a:p>
          <a:p>
            <a:pPr marL="0" indent="0">
              <a:buNone/>
            </a:pPr>
            <a:b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" altLang="zh-TW" dirty="0" err="1">
                <a:solidFill>
                  <a:srgbClr val="D4D4D4"/>
                </a:solidFill>
                <a:latin typeface="Menlo" panose="020B0609030804020204" pitchFamily="49" charset="0"/>
              </a:rPr>
              <a:t>fmt.</a:t>
            </a:r>
            <a:r>
              <a:rPr lang="en" altLang="zh-TW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zh-TW" dirty="0">
                <a:solidFill>
                  <a:srgbClr val="CE9178"/>
                </a:solidFill>
                <a:latin typeface="Menlo" panose="020B0609030804020204" pitchFamily="49" charset="0"/>
              </a:rPr>
              <a:t>"%d + %d = %d</a:t>
            </a:r>
            <a:r>
              <a:rPr lang="en" altLang="zh-TW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en" altLang="zh-TW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, x, y, </a:t>
            </a:r>
            <a:r>
              <a:rPr lang="en" altLang="zh-TW" dirty="0" err="1">
                <a:solidFill>
                  <a:srgbClr val="D4D4D4"/>
                </a:solidFill>
                <a:latin typeface="Menlo" panose="020B0609030804020204" pitchFamily="49" charset="0"/>
              </a:rPr>
              <a:t>xPLUSy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" altLang="zh-TW" dirty="0" err="1">
                <a:solidFill>
                  <a:srgbClr val="D4D4D4"/>
                </a:solidFill>
                <a:latin typeface="Menlo" panose="020B0609030804020204" pitchFamily="49" charset="0"/>
              </a:rPr>
              <a:t>fmt.</a:t>
            </a:r>
            <a:r>
              <a:rPr lang="en" altLang="zh-TW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zh-TW" dirty="0">
                <a:solidFill>
                  <a:srgbClr val="CE9178"/>
                </a:solidFill>
                <a:latin typeface="Menlo" panose="020B0609030804020204" pitchFamily="49" charset="0"/>
              </a:rPr>
              <a:t>"%d * %d = %d</a:t>
            </a:r>
            <a:r>
              <a:rPr lang="en" altLang="zh-TW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en" altLang="zh-TW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, x, y, </a:t>
            </a:r>
            <a:r>
              <a:rPr lang="en" altLang="zh-TW" dirty="0" err="1">
                <a:solidFill>
                  <a:srgbClr val="D4D4D4"/>
                </a:solidFill>
                <a:latin typeface="Menlo" panose="020B0609030804020204" pitchFamily="49" charset="0"/>
              </a:rPr>
              <a:t>xTIMESy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926007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3FA2F08-2897-40BF-A287-AF13CA55B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</a:rPr>
              <a:t>Functions (cont.)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C64E95-48DA-B440-93EF-C2A56EEBE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TW" sz="24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en" altLang="zh-TW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zh-TW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SumAndProduct</a:t>
            </a:r>
            <a:r>
              <a:rPr lang="en" altLang="zh-TW" sz="2400" dirty="0">
                <a:solidFill>
                  <a:srgbClr val="D4D4D4"/>
                </a:solidFill>
                <a:latin typeface="Menlo" panose="020B0609030804020204" pitchFamily="49" charset="0"/>
              </a:rPr>
              <a:t>(A, B </a:t>
            </a:r>
            <a:r>
              <a:rPr lang="en" altLang="zh-TW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int</a:t>
            </a:r>
            <a:r>
              <a:rPr lang="en" altLang="zh-TW" sz="2400" dirty="0">
                <a:solidFill>
                  <a:srgbClr val="D4D4D4"/>
                </a:solidFill>
                <a:latin typeface="Menlo" panose="020B0609030804020204" pitchFamily="49" charset="0"/>
              </a:rPr>
              <a:t>) (add </a:t>
            </a:r>
            <a:r>
              <a:rPr lang="en" altLang="zh-TW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int</a:t>
            </a:r>
            <a:r>
              <a:rPr lang="en" altLang="zh-TW" sz="2400" dirty="0">
                <a:solidFill>
                  <a:srgbClr val="D4D4D4"/>
                </a:solidFill>
                <a:latin typeface="Menlo" panose="020B0609030804020204" pitchFamily="49" charset="0"/>
              </a:rPr>
              <a:t>, Multiplied </a:t>
            </a:r>
            <a:r>
              <a:rPr lang="en" altLang="zh-TW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int</a:t>
            </a:r>
            <a:r>
              <a:rPr lang="en" altLang="zh-TW" sz="2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pPr marL="0" indent="0">
              <a:buNone/>
            </a:pPr>
            <a:r>
              <a:rPr lang="en" altLang="zh-TW" sz="2400" dirty="0">
                <a:solidFill>
                  <a:srgbClr val="9CDCFE"/>
                </a:solidFill>
                <a:latin typeface="Menlo" panose="020B0609030804020204" pitchFamily="49" charset="0"/>
              </a:rPr>
              <a:t>  add</a:t>
            </a:r>
            <a:r>
              <a:rPr lang="en" altLang="zh-TW" sz="2400" dirty="0">
                <a:solidFill>
                  <a:srgbClr val="D4D4D4"/>
                </a:solidFill>
                <a:latin typeface="Menlo" panose="020B0609030804020204" pitchFamily="49" charset="0"/>
              </a:rPr>
              <a:t> = A+B</a:t>
            </a:r>
          </a:p>
          <a:p>
            <a:pPr marL="0" indent="0">
              <a:buNone/>
            </a:pPr>
            <a:r>
              <a:rPr lang="en" altLang="zh-TW" sz="2400" dirty="0">
                <a:solidFill>
                  <a:srgbClr val="9CDCFE"/>
                </a:solidFill>
                <a:latin typeface="Menlo" panose="020B0609030804020204" pitchFamily="49" charset="0"/>
              </a:rPr>
              <a:t>  Multiplied</a:t>
            </a:r>
            <a:r>
              <a:rPr lang="en" altLang="zh-TW" sz="2400" dirty="0">
                <a:solidFill>
                  <a:srgbClr val="D4D4D4"/>
                </a:solidFill>
                <a:latin typeface="Menlo" panose="020B0609030804020204" pitchFamily="49" charset="0"/>
              </a:rPr>
              <a:t> = A*B</a:t>
            </a:r>
          </a:p>
          <a:p>
            <a:pPr marL="0" indent="0">
              <a:buNone/>
            </a:pPr>
            <a:r>
              <a:rPr lang="en" altLang="zh-TW" sz="2400" dirty="0">
                <a:solidFill>
                  <a:srgbClr val="C586C0"/>
                </a:solidFill>
                <a:latin typeface="Menlo" panose="020B0609030804020204" pitchFamily="49" charset="0"/>
              </a:rPr>
              <a:t>  return</a:t>
            </a:r>
            <a:endParaRPr lang="en" altLang="zh-TW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TW" sz="2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26681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3FA2F08-2897-40BF-A287-AF13CA55B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</a:rPr>
              <a:t>Struct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C64E95-48DA-B440-93EF-C2A56EEBE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" altLang="zh-TW" dirty="0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>
                <a:solidFill>
                  <a:srgbClr val="4EC9B0"/>
                </a:solidFill>
                <a:latin typeface="Menlo" panose="020B0609030804020204" pitchFamily="49" charset="0"/>
              </a:rPr>
              <a:t>person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>
                <a:solidFill>
                  <a:srgbClr val="569CD6"/>
                </a:solidFill>
                <a:latin typeface="Menlo" panose="020B0609030804020204" pitchFamily="49" charset="0"/>
              </a:rPr>
              <a:t>struct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   name </a:t>
            </a:r>
            <a:r>
              <a:rPr lang="en" altLang="zh-TW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endParaRPr lang="en" altLang="zh-TW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   age </a:t>
            </a:r>
            <a:r>
              <a:rPr lang="en" altLang="zh-TW" dirty="0" err="1">
                <a:solidFill>
                  <a:srgbClr val="4EC9B0"/>
                </a:solidFill>
                <a:latin typeface="Menlo" panose="020B0609030804020204" pitchFamily="49" charset="0"/>
              </a:rPr>
              <a:t>int</a:t>
            </a:r>
            <a:endParaRPr lang="en" altLang="zh-TW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b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zh-TW" dirty="0" err="1">
                <a:solidFill>
                  <a:srgbClr val="569CD6"/>
                </a:solidFill>
                <a:latin typeface="Menlo" panose="020B0609030804020204" pitchFamily="49" charset="0"/>
              </a:rPr>
              <a:t>var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>
                <a:solidFill>
                  <a:srgbClr val="9CDCFE"/>
                </a:solidFill>
                <a:latin typeface="Menlo" panose="020B0609030804020204" pitchFamily="49" charset="0"/>
              </a:rPr>
              <a:t>P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person</a:t>
            </a:r>
          </a:p>
          <a:p>
            <a:pPr marL="0" indent="0">
              <a:buNone/>
            </a:pPr>
            <a:b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zh-TW" dirty="0" err="1">
                <a:solidFill>
                  <a:srgbClr val="9CDCFE"/>
                </a:solidFill>
                <a:latin typeface="Menlo" panose="020B0609030804020204" pitchFamily="49" charset="0"/>
              </a:rPr>
              <a:t>P.name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zh-TW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" altLang="zh-TW" dirty="0" err="1">
                <a:solidFill>
                  <a:srgbClr val="CE9178"/>
                </a:solidFill>
                <a:latin typeface="Menlo" panose="020B0609030804020204" pitchFamily="49" charset="0"/>
              </a:rPr>
              <a:t>Astaxie</a:t>
            </a:r>
            <a:r>
              <a:rPr lang="en" altLang="zh-TW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en" altLang="zh-TW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TW" dirty="0" err="1">
                <a:solidFill>
                  <a:srgbClr val="9CDCFE"/>
                </a:solidFill>
                <a:latin typeface="Menlo" panose="020B0609030804020204" pitchFamily="49" charset="0"/>
              </a:rPr>
              <a:t>P.age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zh-TW" dirty="0">
                <a:solidFill>
                  <a:srgbClr val="B5CEA8"/>
                </a:solidFill>
                <a:latin typeface="Menlo" panose="020B0609030804020204" pitchFamily="49" charset="0"/>
              </a:rPr>
              <a:t>25</a:t>
            </a:r>
            <a:endParaRPr lang="en" altLang="zh-TW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TW" dirty="0" err="1">
                <a:solidFill>
                  <a:srgbClr val="D4D4D4"/>
                </a:solidFill>
                <a:latin typeface="Menlo" panose="020B0609030804020204" pitchFamily="49" charset="0"/>
              </a:rPr>
              <a:t>fmt.</a:t>
            </a:r>
            <a:r>
              <a:rPr lang="en" altLang="zh-TW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zh-TW" dirty="0">
                <a:solidFill>
                  <a:srgbClr val="CE9178"/>
                </a:solidFill>
                <a:latin typeface="Menlo" panose="020B0609030804020204" pitchFamily="49" charset="0"/>
              </a:rPr>
              <a:t>"The person's name is %s"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zh-TW" dirty="0" err="1">
                <a:solidFill>
                  <a:srgbClr val="D4D4D4"/>
                </a:solidFill>
                <a:latin typeface="Menlo" panose="020B0609030804020204" pitchFamily="49" charset="0"/>
              </a:rPr>
              <a:t>P.name</a:t>
            </a:r>
            <a:r>
              <a:rPr lang="en" altLang="zh-TW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951293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E0D6F7D3-5623-734C-A630-5925CFB01867}"/>
              </a:ext>
            </a:extLst>
          </p:cNvPr>
          <p:cNvSpPr/>
          <p:nvPr/>
        </p:nvSpPr>
        <p:spPr>
          <a:xfrm>
            <a:off x="4250975" y="6077686"/>
            <a:ext cx="36900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dirty="0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https://www.calhoun.io/guide-to-go/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圖片 10" descr="一張含有 美工圖案 的圖片&#10;&#10;自動產生的描述">
            <a:extLst>
              <a:ext uri="{FF2B5EF4-FFF2-40B4-BE49-F238E27FC236}">
                <a16:creationId xmlns:a16="http://schemas.microsoft.com/office/drawing/2014/main" id="{37DA9DCA-A553-C74E-8C25-8003E3BB9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0" y="1390650"/>
            <a:ext cx="55245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17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C338CD4F-8E83-4C80-A791-A293BC6ABF3C}"/>
              </a:ext>
            </a:extLst>
          </p:cNvPr>
          <p:cNvSpPr txBox="1"/>
          <p:nvPr/>
        </p:nvSpPr>
        <p:spPr>
          <a:xfrm>
            <a:off x="4215183" y="453578"/>
            <a:ext cx="37616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>
                <a:solidFill>
                  <a:schemeClr val="bg2">
                    <a:lumMod val="50000"/>
                  </a:schemeClr>
                </a:solidFill>
                <a:latin typeface="Satellite" pitchFamily="50" charset="0"/>
              </a:rPr>
              <a:t>Golang Taiwan</a:t>
            </a:r>
            <a:endParaRPr lang="zh-TW" altLang="en-US" sz="4000" b="1" dirty="0">
              <a:solidFill>
                <a:schemeClr val="bg2">
                  <a:lumMod val="50000"/>
                </a:schemeClr>
              </a:solidFill>
              <a:latin typeface="Satellite" pitchFamily="50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5F2C7FB-B008-4C96-AB58-EAB342B87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012" y="1267653"/>
            <a:ext cx="4583974" cy="3098287"/>
          </a:xfrm>
          <a:prstGeom prst="rect">
            <a:avLst/>
          </a:prstGeom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747B816D-9CC2-42C0-8362-8119069BCD56}"/>
              </a:ext>
            </a:extLst>
          </p:cNvPr>
          <p:cNvGrpSpPr/>
          <p:nvPr/>
        </p:nvGrpSpPr>
        <p:grpSpPr>
          <a:xfrm>
            <a:off x="2319779" y="3827988"/>
            <a:ext cx="7552442" cy="2636242"/>
            <a:chOff x="4718112" y="2515558"/>
            <a:chExt cx="7552442" cy="2636242"/>
          </a:xfrm>
        </p:grpSpPr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14D4C975-CA10-43EE-B979-35ED68D1DF69}"/>
                </a:ext>
              </a:extLst>
            </p:cNvPr>
            <p:cNvGrpSpPr/>
            <p:nvPr/>
          </p:nvGrpSpPr>
          <p:grpSpPr>
            <a:xfrm>
              <a:off x="4718112" y="2515558"/>
              <a:ext cx="6974335" cy="707886"/>
              <a:chOff x="4718112" y="2515558"/>
              <a:chExt cx="6974335" cy="707886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53F0E31-DEBD-47AE-AEEE-01F57CA7E71F}"/>
                  </a:ext>
                </a:extLst>
              </p:cNvPr>
              <p:cNvSpPr/>
              <p:nvPr/>
            </p:nvSpPr>
            <p:spPr>
              <a:xfrm>
                <a:off x="6848044" y="2684835"/>
                <a:ext cx="48444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dirty="0">
                    <a:solidFill>
                      <a:schemeClr val="bg2">
                        <a:lumMod val="50000"/>
                      </a:schemeClr>
                    </a:solidFill>
                  </a:rPr>
                  <a:t>https://www.meetup.com/golang-taipei-meetup/</a:t>
                </a:r>
                <a:endParaRPr lang="zh-TW" alt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1" name="圖形 10">
                <a:extLst>
                  <a:ext uri="{FF2B5EF4-FFF2-40B4-BE49-F238E27FC236}">
                    <a16:creationId xmlns:a16="http://schemas.microsoft.com/office/drawing/2014/main" id="{F2F740E9-AC26-4E9E-8053-7F870BB753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18112" y="2515558"/>
                <a:ext cx="1982437" cy="707886"/>
              </a:xfrm>
              <a:prstGeom prst="rect">
                <a:avLst/>
              </a:prstGeom>
            </p:spPr>
          </p:pic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C60EB27A-669E-4CC3-A7DE-37A3ECFF1968}"/>
                </a:ext>
              </a:extLst>
            </p:cNvPr>
            <p:cNvGrpSpPr/>
            <p:nvPr/>
          </p:nvGrpSpPr>
          <p:grpSpPr>
            <a:xfrm>
              <a:off x="5991349" y="3478422"/>
              <a:ext cx="3146553" cy="709200"/>
              <a:chOff x="5991349" y="3518006"/>
              <a:chExt cx="3146553" cy="709200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E45B2E05-AD28-4A04-91BA-A975C0ED63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91349" y="3518006"/>
                <a:ext cx="709200" cy="709200"/>
              </a:xfrm>
              <a:prstGeom prst="rect">
                <a:avLst/>
              </a:prstGeom>
            </p:spPr>
          </p:pic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8608ABA-A5E0-476A-8DA7-588184FC99C1}"/>
                  </a:ext>
                </a:extLst>
              </p:cNvPr>
              <p:cNvSpPr/>
              <p:nvPr/>
            </p:nvSpPr>
            <p:spPr>
              <a:xfrm>
                <a:off x="6848044" y="3687940"/>
                <a:ext cx="22898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b="0" i="0" dirty="0">
                    <a:solidFill>
                      <a:schemeClr val="bg2">
                        <a:lumMod val="50000"/>
                      </a:schemeClr>
                    </a:solidFill>
                    <a:effectLst/>
                    <a:latin typeface="Graphik Meetup"/>
                  </a:rPr>
                  <a:t>https://t.me/golangtw</a:t>
                </a:r>
                <a:endParaRPr lang="zh-TW" alt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83AC9D02-EF65-4BAB-9EA7-1DB61CBA1014}"/>
                </a:ext>
              </a:extLst>
            </p:cNvPr>
            <p:cNvGrpSpPr/>
            <p:nvPr/>
          </p:nvGrpSpPr>
          <p:grpSpPr>
            <a:xfrm>
              <a:off x="5977666" y="4442600"/>
              <a:ext cx="6292888" cy="709200"/>
              <a:chOff x="5977666" y="4442600"/>
              <a:chExt cx="6292888" cy="709200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479B6C5-DA9E-40EA-AAB9-B4ECDF18C5D2}"/>
                  </a:ext>
                </a:extLst>
              </p:cNvPr>
              <p:cNvSpPr/>
              <p:nvPr/>
            </p:nvSpPr>
            <p:spPr>
              <a:xfrm>
                <a:off x="6848044" y="4612534"/>
                <a:ext cx="54225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dirty="0">
                    <a:solidFill>
                      <a:schemeClr val="bg2">
                        <a:lumMod val="50000"/>
                      </a:schemeClr>
                    </a:solidFill>
                  </a:rPr>
                  <a:t>https://www.facebook.com/groups/269001993248363/</a:t>
                </a:r>
                <a:endParaRPr lang="zh-TW" alt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4102" name="Picture 6" descr="ãfacebook pngãçåçæå°çµæ">
                <a:extLst>
                  <a:ext uri="{FF2B5EF4-FFF2-40B4-BE49-F238E27FC236}">
                    <a16:creationId xmlns:a16="http://schemas.microsoft.com/office/drawing/2014/main" id="{696F3E11-FDF1-4BB4-A3EF-BDB01F87C1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905" t="20420" r="33050" b="21771"/>
              <a:stretch/>
            </p:blipFill>
            <p:spPr bwMode="auto">
              <a:xfrm>
                <a:off x="5977666" y="4442600"/>
                <a:ext cx="722883" cy="709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37483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B0DF1F74-BCB0-4C4D-8C0F-C0A4813E2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36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Gopher image">
            <a:extLst>
              <a:ext uri="{FF2B5EF4-FFF2-40B4-BE49-F238E27FC236}">
                <a16:creationId xmlns:a16="http://schemas.microsoft.com/office/drawing/2014/main" id="{3D676F7E-AEE0-48D2-B405-8191FF8362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t="716" r="-2" b="2441"/>
          <a:stretch/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277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7DD6F2C-C6FB-4166-A9BF-E9FA7E2EB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字方塊 5">
            <a:extLst>
              <a:ext uri="{FF2B5EF4-FFF2-40B4-BE49-F238E27FC236}">
                <a16:creationId xmlns:a16="http://schemas.microsoft.com/office/drawing/2014/main" id="{C8E874AC-7111-4687-8238-F0E5DA61AC38}"/>
              </a:ext>
            </a:extLst>
          </p:cNvPr>
          <p:cNvSpPr txBox="1"/>
          <p:nvPr/>
        </p:nvSpPr>
        <p:spPr>
          <a:xfrm>
            <a:off x="2343795" y="542427"/>
            <a:ext cx="273217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dirty="0">
                <a:solidFill>
                  <a:schemeClr val="bg1"/>
                </a:solidFill>
                <a:latin typeface="Satellite" pitchFamily="50" charset="0"/>
                <a:cs typeface="Calibri" panose="020F0502020204030204" pitchFamily="34" charset="0"/>
              </a:rPr>
              <a:t>Robert </a:t>
            </a:r>
            <a:r>
              <a:rPr lang="en-US" altLang="zh-TW" dirty="0" err="1">
                <a:solidFill>
                  <a:schemeClr val="bg1"/>
                </a:solidFill>
                <a:latin typeface="Satellite" pitchFamily="50" charset="0"/>
                <a:cs typeface="Calibri" panose="020F0502020204030204" pitchFamily="34" charset="0"/>
              </a:rPr>
              <a:t>Griesemer</a:t>
            </a:r>
            <a:endParaRPr lang="en-US" altLang="zh-TW" dirty="0">
              <a:solidFill>
                <a:schemeClr val="bg1"/>
              </a:solidFill>
              <a:latin typeface="Satellite" pitchFamily="50" charset="0"/>
              <a:cs typeface="Calibri" panose="020F0502020204030204" pitchFamily="34" charset="0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altLang="zh-TW" sz="18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atellite" pitchFamily="50" charset="0"/>
                <a:cs typeface="Calibri" panose="020F0502020204030204" pitchFamily="34" charset="0"/>
                <a:sym typeface="Times New Roman"/>
              </a:rPr>
              <a:t>HotSpot</a:t>
            </a:r>
            <a:r>
              <a:rPr kumimoji="0" lang="en-US" altLang="zh-TW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atellite" pitchFamily="50" charset="0"/>
                <a:cs typeface="Calibri" panose="020F0502020204030204" pitchFamily="34" charset="0"/>
                <a:sym typeface="Times New Roman"/>
              </a:rPr>
              <a:t>,</a:t>
            </a:r>
            <a:r>
              <a:rPr kumimoji="0" lang="en-US" altLang="zh-TW" sz="1800" b="0" i="0" u="none" strike="noStrike" cap="none" spc="0" normalizeH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atellite" pitchFamily="50" charset="0"/>
                <a:cs typeface="Calibri" panose="020F0502020204030204" pitchFamily="34" charset="0"/>
                <a:sym typeface="Times New Roman"/>
              </a:rPr>
              <a:t> V8</a:t>
            </a:r>
          </a:p>
        </p:txBody>
      </p:sp>
      <p:sp>
        <p:nvSpPr>
          <p:cNvPr id="6" name="文字方塊 7">
            <a:extLst>
              <a:ext uri="{FF2B5EF4-FFF2-40B4-BE49-F238E27FC236}">
                <a16:creationId xmlns:a16="http://schemas.microsoft.com/office/drawing/2014/main" id="{5715037C-21B6-4645-8F62-C559C3599D8E}"/>
              </a:ext>
            </a:extLst>
          </p:cNvPr>
          <p:cNvSpPr txBox="1"/>
          <p:nvPr/>
        </p:nvSpPr>
        <p:spPr>
          <a:xfrm>
            <a:off x="5818620" y="403927"/>
            <a:ext cx="2594831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dirty="0">
                <a:solidFill>
                  <a:schemeClr val="bg1"/>
                </a:solidFill>
                <a:latin typeface="Satellite" pitchFamily="50" charset="0"/>
                <a:cs typeface="Calibri" panose="020F0502020204030204" pitchFamily="34" charset="0"/>
              </a:rPr>
              <a:t>Rob Pike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altLang="zh-TW" sz="1800" b="0" i="0" u="none" strike="noStrike" cap="none" spc="0" normalizeH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atellite" pitchFamily="50" charset="0"/>
                <a:cs typeface="Calibri" panose="020F0502020204030204" pitchFamily="34" charset="0"/>
                <a:sym typeface="Times New Roman"/>
              </a:rPr>
              <a:t>UTF-8,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altLang="zh-TW" dirty="0">
                <a:solidFill>
                  <a:schemeClr val="bg1"/>
                </a:solidFill>
                <a:latin typeface="Satellite" pitchFamily="50" charset="0"/>
                <a:cs typeface="Calibri" panose="020F0502020204030204" pitchFamily="34" charset="0"/>
              </a:rPr>
              <a:t>Plan 9 from Bell Labs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atellite" pitchFamily="50" charset="0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7" name="文字方塊 8">
            <a:extLst>
              <a:ext uri="{FF2B5EF4-FFF2-40B4-BE49-F238E27FC236}">
                <a16:creationId xmlns:a16="http://schemas.microsoft.com/office/drawing/2014/main" id="{F382B902-4E17-43B1-9322-CA37842070D8}"/>
              </a:ext>
            </a:extLst>
          </p:cNvPr>
          <p:cNvSpPr txBox="1"/>
          <p:nvPr/>
        </p:nvSpPr>
        <p:spPr>
          <a:xfrm>
            <a:off x="9848205" y="403927"/>
            <a:ext cx="2387287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dirty="0">
                <a:solidFill>
                  <a:schemeClr val="bg1"/>
                </a:solidFill>
                <a:latin typeface="Satellite" pitchFamily="50" charset="0"/>
                <a:cs typeface="Calibri" panose="020F0502020204030204" pitchFamily="34" charset="0"/>
              </a:rPr>
              <a:t>Ken Thompson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altLang="zh-TW" sz="18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atellite" pitchFamily="50" charset="0"/>
                <a:cs typeface="Calibri" panose="020F0502020204030204" pitchFamily="34" charset="0"/>
                <a:sym typeface="Times New Roman"/>
              </a:rPr>
              <a:t>UNIX, B, C++, Plan 9</a:t>
            </a:r>
          </a:p>
        </p:txBody>
      </p:sp>
    </p:spTree>
    <p:extLst>
      <p:ext uri="{BB962C8B-B14F-4D97-AF65-F5344CB8AC3E}">
        <p14:creationId xmlns:p14="http://schemas.microsoft.com/office/powerpoint/2010/main" val="3947992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blog.golang.org/ismmkeynote/image32.png">
            <a:extLst>
              <a:ext uri="{FF2B5EF4-FFF2-40B4-BE49-F238E27FC236}">
                <a16:creationId xmlns:a16="http://schemas.microsoft.com/office/drawing/2014/main" id="{8518373E-EABE-4095-913B-B1FD7F978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0"/>
            <a:ext cx="121919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516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4077884E-7865-4071-81C6-7532ED34F7C3}"/>
              </a:ext>
            </a:extLst>
          </p:cNvPr>
          <p:cNvGrpSpPr/>
          <p:nvPr/>
        </p:nvGrpSpPr>
        <p:grpSpPr>
          <a:xfrm>
            <a:off x="1855814" y="1757274"/>
            <a:ext cx="8480373" cy="3343452"/>
            <a:chOff x="1655782" y="1620728"/>
            <a:chExt cx="8480373" cy="3343452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56555AF3-58D2-4EF1-8846-4E7E0737B948}"/>
                </a:ext>
              </a:extLst>
            </p:cNvPr>
            <p:cNvGrpSpPr/>
            <p:nvPr/>
          </p:nvGrpSpPr>
          <p:grpSpPr>
            <a:xfrm>
              <a:off x="1655782" y="1620728"/>
              <a:ext cx="3200400" cy="3343452"/>
              <a:chOff x="1612751" y="1319513"/>
              <a:chExt cx="3200400" cy="3343452"/>
            </a:xfrm>
          </p:grpSpPr>
          <p:pic>
            <p:nvPicPr>
              <p:cNvPr id="2050" name="Picture 2" descr="ãdockerãçåçæå°çµæ">
                <a:extLst>
                  <a:ext uri="{FF2B5EF4-FFF2-40B4-BE49-F238E27FC236}">
                    <a16:creationId xmlns:a16="http://schemas.microsoft.com/office/drawing/2014/main" id="{249949BF-50BD-4DC0-BF4C-ED7DDE34FC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860" b="4860"/>
              <a:stretch/>
            </p:blipFill>
            <p:spPr bwMode="auto">
              <a:xfrm>
                <a:off x="1612751" y="2195034"/>
                <a:ext cx="3200400" cy="24679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447347DA-5905-4856-9755-B97A021FAA3F}"/>
                  </a:ext>
                </a:extLst>
              </p:cNvPr>
              <p:cNvSpPr txBox="1"/>
              <p:nvPr/>
            </p:nvSpPr>
            <p:spPr>
              <a:xfrm>
                <a:off x="2283850" y="1319513"/>
                <a:ext cx="18582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3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atellite" pitchFamily="50" charset="0"/>
                  </a:rPr>
                  <a:t>2013.03</a:t>
                </a:r>
                <a:endParaRPr lang="zh-TW" altLang="en-US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atellite" pitchFamily="50" charset="0"/>
                </a:endParaRPr>
              </a:p>
            </p:txBody>
          </p:sp>
        </p:grp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93F5D9BB-F9C4-4452-8F0D-90D1DE61ED1F}"/>
                </a:ext>
              </a:extLst>
            </p:cNvPr>
            <p:cNvGrpSpPr/>
            <p:nvPr/>
          </p:nvGrpSpPr>
          <p:grpSpPr>
            <a:xfrm>
              <a:off x="6881741" y="1620728"/>
              <a:ext cx="3254414" cy="3343452"/>
              <a:chOff x="6838710" y="1319513"/>
              <a:chExt cx="3254414" cy="3343452"/>
            </a:xfrm>
          </p:grpSpPr>
          <p:pic>
            <p:nvPicPr>
              <p:cNvPr id="2052" name="Picture 4" descr="ãkubernetesãçåçæå°çµæ">
                <a:extLst>
                  <a:ext uri="{FF2B5EF4-FFF2-40B4-BE49-F238E27FC236}">
                    <a16:creationId xmlns:a16="http://schemas.microsoft.com/office/drawing/2014/main" id="{611DC240-235D-4CFB-A6E9-3D06143EFD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38710" y="2195034"/>
                <a:ext cx="3254414" cy="24679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AD493249-EE77-4375-A688-D07A954B0334}"/>
                  </a:ext>
                </a:extLst>
              </p:cNvPr>
              <p:cNvSpPr txBox="1"/>
              <p:nvPr/>
            </p:nvSpPr>
            <p:spPr>
              <a:xfrm>
                <a:off x="7571281" y="1319513"/>
                <a:ext cx="17892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3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atellite" pitchFamily="50" charset="0"/>
                  </a:rPr>
                  <a:t>2014.06</a:t>
                </a:r>
                <a:endParaRPr lang="zh-TW" altLang="en-US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atellite" pitchFamily="50" charset="0"/>
                </a:endParaRPr>
              </a:p>
            </p:txBody>
          </p:sp>
        </p:grpSp>
      </p:grpSp>
      <p:pic>
        <p:nvPicPr>
          <p:cNvPr id="2054" name="Picture 6" descr="ãgolang gopherãçåçæå°çµæ">
            <a:extLst>
              <a:ext uri="{FF2B5EF4-FFF2-40B4-BE49-F238E27FC236}">
                <a16:creationId xmlns:a16="http://schemas.microsoft.com/office/drawing/2014/main" id="{82C30549-24D3-4769-A609-AFED22325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29" y="5841401"/>
            <a:ext cx="790687" cy="79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151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o in 2015">
            <a:extLst>
              <a:ext uri="{FF2B5EF4-FFF2-40B4-BE49-F238E27FC236}">
                <a16:creationId xmlns:a16="http://schemas.microsoft.com/office/drawing/2014/main" id="{7B40E773-107D-49F5-8D52-AC2E22EA5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944"/>
            <a:ext cx="12191999" cy="670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972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3077</TotalTime>
  <Words>895</Words>
  <Application>Microsoft Macintosh PowerPoint</Application>
  <PresentationFormat>寬螢幕</PresentationFormat>
  <Paragraphs>203</Paragraphs>
  <Slides>29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7" baseType="lpstr">
      <vt:lpstr>Graphik Meetup</vt:lpstr>
      <vt:lpstr>Arial</vt:lpstr>
      <vt:lpstr>Calibri</vt:lpstr>
      <vt:lpstr>Calibri Light</vt:lpstr>
      <vt:lpstr>Lucida Calligraphy</vt:lpstr>
      <vt:lpstr>Menlo</vt:lpstr>
      <vt:lpstr>Satellite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Communication</vt:lpstr>
      <vt:lpstr>What can you do?</vt:lpstr>
      <vt:lpstr>PowerPoint 簡報</vt:lpstr>
      <vt:lpstr>Getting Started</vt:lpstr>
      <vt:lpstr>CONTENTS</vt:lpstr>
      <vt:lpstr>PowerPoint 簡報</vt:lpstr>
      <vt:lpstr>PowerPoint 簡報</vt:lpstr>
      <vt:lpstr>$GOPATH/src/hello/hello.go</vt:lpstr>
      <vt:lpstr>PowerPoint 簡報</vt:lpstr>
      <vt:lpstr>Package</vt:lpstr>
      <vt:lpstr>Define variables</vt:lpstr>
      <vt:lpstr>Error types</vt:lpstr>
      <vt:lpstr>if</vt:lpstr>
      <vt:lpstr>for</vt:lpstr>
      <vt:lpstr>for (cont.)</vt:lpstr>
      <vt:lpstr>Functions</vt:lpstr>
      <vt:lpstr>Functions (cont.)</vt:lpstr>
      <vt:lpstr>Functions (cont.)</vt:lpstr>
      <vt:lpstr>Struct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秉軒 王</dc:creator>
  <cp:lastModifiedBy>秉軒 王</cp:lastModifiedBy>
  <cp:revision>48</cp:revision>
  <dcterms:created xsi:type="dcterms:W3CDTF">2019-04-15T15:45:48Z</dcterms:created>
  <dcterms:modified xsi:type="dcterms:W3CDTF">2019-04-18T17:22:07Z</dcterms:modified>
</cp:coreProperties>
</file>